
<file path=[Content_Types].xml><?xml version="1.0" encoding="utf-8"?>
<Types xmlns="http://schemas.openxmlformats.org/package/2006/content-types">
  <Default Extension="xml" ContentType="application/xml"/>
  <Default Extension="jpeg" ContentType="image/jpeg"/>
  <Default Extension="fntdata" ContentType="application/x-fontdata"/>
  <Default Extension="png" ContentType="image/png"/>
  <Default Extension="rels" ContentType="application/vnd.openxmlformats-package.relationships+xml"/>
  <Default Extension="svg" ContentType="image/svg+xml"/>
  <Override PartName="/ppt/slides/slide2.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Masters/slideMaster1.xml" ContentType="application/vnd.openxmlformats-officedocument.presentationml.slideMaster+xml"/>
  <Override PartName="/ppt/slides/slide1.xml" ContentType="application/vnd.openxmlformats-officedocument.presentationml.slide+xml"/>
  <Override PartName="/docProps/core.xml" ContentType="application/vnd.openxmlformats-package.core-properties+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
  </p:notesMasterIdLst>
  <p:sldIdLst>
    <p:sldId id="256" r:id="rId3"/>
    <p:sldId id="258" r:id="rId4"/>
    <p:sldId id="259" r:id="rId5"/>
    <p:sldId id="260" r:id="rId6"/>
    <p:sldId id="261" r:id="rId7"/>
    <p:sldId id="262" r:id="rId8"/>
    <p:sldId id="263" r:id="rId9"/>
    <p:sldId id="264" r:id="rId10"/>
  </p:sldIdLst>
  <p:sldSz cx="7556500" cy="10693400" type="custo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1014" y="-3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tableStyles" Target="tableStyle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
            <a:endParaRPr lang="en-US"/>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
            <a:r>
              <a:rPr lang="en-US" smtClean="0"/>
              <a:t>*</a:t>
            </a:r>
            <a:endParaRPr lang="en-US"/>
          </a:p>
        </p:txBody>
      </p:sp>
      <p:sp>
        <p:nvSpPr>
          <p:cNvPr id="4" name="Slide Image Placeholder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
            <a:endParaRPr lang="en-US"/>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
            <a:endParaRPr lang="en-US"/>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
            <a:r>
              <a:rPr lang="en-US" smtClean="0"/>
              <a:t>#</a:t>
            </a:r>
            <a:endParaRPr lang="en-US"/>
          </a:p>
        </p:txBody>
      </p:sp>
    </p:spTree>
  </p:cSld>
  <p:clrMap bg1="lt1" tx1="dk1" bg2="lt2" tx2="dk2" accent1="accent1" accent2="accent2" accent3="accent3" accent4="accent4" accent5="accent5" accent6="accent6" hlink="hlink" folHlink="folHlink"/>
  <p:hf dt="0"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09CA782-C79D-44FF-93EE-B7A04C8A8F3D}" type="slidenum">
              <a:rPr lang="en-US" smtClean="0"/>
              <a:t>‹#›</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3B9AEA2-D5C9-4B60-B961-A39D85E5BA59}" type="slidenum">
              <a:rPr lang="en-US" smtClean="0"/>
              <a:t>‹#›</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45299D6-E18F-4F33-8F2D-2486C7F8921F}" type="slidenum">
              <a:rPr lang="en-US" smtClean="0"/>
              <a:t>‹#›</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5E03B50-837E-4340-B696-D8B8292A6044}" type="slidenum">
              <a:rPr lang="en-US" smtClean="0"/>
              <a:t>‹#›</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FB97417-5522-406C-ACA5-9629FB45A38A}" type="slidenum">
              <a:rPr lang="en-US" smtClean="0"/>
              <a:t>‹#›</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E3262FA-DE1E-46C7-A6FB-18A992890E56}" type="slidenum">
              <a:rPr lang="en-US" smtClean="0"/>
              <a:t>‹#›</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F2AE515-D15B-41A7-8272-03F9166B47CF}" type="slidenum">
              <a:rPr lang="en-US" smtClean="0"/>
              <a:t>‹#›</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2217448" y="685800"/>
            <a:ext cx="2423105"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282B52E-0A5B-4C09-B822-FE2BEEB500CA}"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noEditPoints="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noEditPoints="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Text Placeholder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p>
        </p:txBody>
      </p:sp>
      <p:sp>
        <p:nvSpPr>
          <p:cNvPr id="4" name="Text Placeholder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1/12/2026</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noEditPoints="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1/12/2026</a:t>
            </a:fld>
            <a:endParaRPr lang="en-US"/>
          </a:p>
        </p:txBody>
      </p:sp>
      <p:sp>
        <p:nvSpPr>
          <p:cNvPr id="5" name="Footer Placeholder 4"/>
          <p:cNvSpPr>
            <a:spLocks noGrp="1" noEditPoints="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panose="020B0604020202020204"/>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panose="020B0604020202020204"/>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panose="020B0604020202020204"/>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panose="020B0604020202020204"/>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panose="020B0604020202020204"/>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panose="020B0604020202020204"/>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panose="020B0604020202020204"/>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panose="020B0604020202020204"/>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panose="020B0604020202020204"/>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2.jpeg"/><Relationship Id="rId5" Type="http://schemas.openxmlformats.org/officeDocument/2006/relationships/slideLayout" Target="../slideLayouts/slideLayout7.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6.jpeg"/><Relationship Id="rId6" Type="http://schemas.openxmlformats.org/officeDocument/2006/relationships/slideLayout" Target="../slideLayouts/slideLayout7.xml"/><Relationship Id="rId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slideLayout" Target="../slideLayouts/slideLayout7.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3.png"/><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png"/><Relationship Id="rId6" Type="http://schemas.openxmlformats.org/officeDocument/2006/relationships/slideLayout" Target="../slideLayouts/slideLayout7.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13.png"/><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slideLayout" Target="../slideLayouts/slideLayout7.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5.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7.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9.jpeg"/><Relationship Id="rId5" Type="http://schemas.openxmlformats.org/officeDocument/2006/relationships/slideLayout" Target="../slideLayouts/slideLayout7.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8173" y="996855"/>
            <a:ext cx="5738993" cy="7550245"/>
            <a:chOff x="0" y="0"/>
            <a:chExt cx="7651990" cy="10066994"/>
          </a:xfrm>
        </p:grpSpPr>
        <p:pic>
          <p:nvPicPr>
            <p:cNvPr id="3" name="Picture 3"/>
            <p:cNvPicPr>
              <a:picLocks noChangeAspect="1"/>
            </p:cNvPicPr>
            <p:nvPr/>
          </p:nvPicPr>
          <p:blipFill>
            <a:blip r:embed="rId1"/>
            <a:srcRect t="2117" b="2117"/>
            <a:stretch/>
          </p:blipFill>
          <p:spPr>
            <a:xfrm>
              <a:off x="0" y="0"/>
              <a:ext cx="7651990" cy="10066994"/>
            </a:xfrm>
            <a:prstGeom prst="rect">
              <a:avLst/>
            </a:prstGeom>
          </p:spPr>
        </p:pic>
      </p:grpSp>
      <p:pic>
        <p:nvPicPr>
          <p:cNvPr id="4" name="Picture 4"/>
          <p:cNvPicPr>
            <a:picLocks noChangeAspect="1"/>
          </p:cNvPicPr>
          <p:nvPr/>
        </p:nvPicPr>
        <p:blipFill>
          <a:blip r:embed="rId2"/>
          <a:srcRect/>
          <a:stretch>
            <a:fillRect/>
          </a:stretch>
        </p:blipFill>
        <p:spPr>
          <a:xfrm>
            <a:off x="-1174750" y="7480300"/>
            <a:ext cx="11120391" cy="5092165"/>
          </a:xfrm>
          <a:prstGeom prst="rect">
            <a:avLst/>
          </a:prstGeom>
        </p:spPr>
      </p:pic>
      <p:pic>
        <p:nvPicPr>
          <p:cNvPr id="5" name="Picture 5"/>
          <p:cNvPicPr>
            <a:picLocks noChangeAspect="1"/>
          </p:cNvPicPr>
          <p:nvPr/>
        </p:nvPicPr>
        <p:blipFill>
          <a:blip r:embed="rId3"/>
          <a:srcRect/>
          <a:stretch>
            <a:fillRect/>
          </a:stretch>
        </p:blipFill>
        <p:spPr>
          <a:xfrm>
            <a:off x="918173" y="8449752"/>
            <a:ext cx="5943600" cy="156511"/>
          </a:xfrm>
          <a:prstGeom prst="rect">
            <a:avLst/>
          </a:prstGeom>
        </p:spPr>
      </p:pic>
      <p:sp>
        <p:nvSpPr>
          <p:cNvPr id="6" name="TextBox 6"/>
          <p:cNvSpPr txBox="1"/>
          <p:nvPr/>
        </p:nvSpPr>
        <p:spPr>
          <a:xfrm>
            <a:off x="1111250" y="8851900"/>
            <a:ext cx="5410200" cy="273162"/>
          </a:xfrm>
          <a:prstGeom prst="rect">
            <a:avLst/>
          </a:prstGeom>
        </p:spPr>
        <p:txBody>
          <a:bodyPr lIns="0" tIns="0" rIns="0" bIns="0" rtlCol="0" anchor="t">
            <a:spAutoFit/>
          </a:bodyPr>
          <a:lstStyle/>
          <a:p>
            <a:pPr>
              <a:lnSpc>
                <a:spcPts val="1290"/>
              </a:lnSpc>
            </a:pPr>
            <a:r>
              <a:rPr lang="en-US" sz="4400" spc="176">
                <a:solidFill>
                  <a:srgbClr val="FDFEFE"/>
                </a:solidFill>
                <a:latin typeface="Montserrat Classic Bold"/>
              </a:rPr>
              <a:t>Early years center</a:t>
            </a:r>
          </a:p>
        </p:txBody>
      </p:sp>
      <p:sp>
        <p:nvSpPr>
          <p:cNvPr id="7" name="TextBox 7"/>
          <p:cNvSpPr txBox="1"/>
          <p:nvPr/>
        </p:nvSpPr>
        <p:spPr>
          <a:xfrm>
            <a:off x="918324" y="9751018"/>
            <a:ext cx="4095750" cy="167978"/>
          </a:xfrm>
          <a:prstGeom prst="rect">
            <a:avLst/>
          </a:prstGeom>
        </p:spPr>
        <p:txBody>
          <a:bodyPr lIns="0" tIns="0" rIns="0" bIns="0" rtlCol="0" anchor="t">
            <a:spAutoFit/>
          </a:bodyPr>
          <a:lstStyle/>
          <a:p>
            <a:pPr>
              <a:lnSpc>
                <a:spcPts val="1290"/>
              </a:lnSpc>
            </a:pPr>
            <a:endParaRPr lang="en-US" sz="1103" spc="176">
              <a:solidFill>
                <a:srgbClr val="000000"/>
              </a:solidFill>
              <a:latin typeface="Montserrat Classic Bold"/>
            </a:endParaRPr>
          </a:p>
        </p:txBody>
      </p:sp>
      <p:sp>
        <p:nvSpPr>
          <p:cNvPr id="8" name="TextBox 8"/>
          <p:cNvSpPr txBox="1"/>
          <p:nvPr/>
        </p:nvSpPr>
        <p:spPr>
          <a:xfrm>
            <a:off x="918325" y="9950843"/>
            <a:ext cx="4095750" cy="331808"/>
          </a:xfrm>
          <a:prstGeom prst="rect">
            <a:avLst/>
          </a:prstGeom>
        </p:spPr>
        <p:txBody>
          <a:bodyPr lIns="0" tIns="0" rIns="0" bIns="0" rtlCol="0" anchor="t">
            <a:spAutoFit/>
          </a:bodyPr>
          <a:lstStyle/>
          <a:p>
            <a:pPr>
              <a:lnSpc>
                <a:spcPts val="1290"/>
              </a:lnSpc>
            </a:pPr>
            <a:endParaRPr lang="en-US" sz="1103" spc="176">
              <a:solidFill>
                <a:srgbClr val="000000"/>
              </a:solidFill>
              <a:latin typeface="Montserrat Light Bold"/>
            </a:endParaRPr>
          </a:p>
          <a:p>
            <a:pPr>
              <a:lnSpc>
                <a:spcPts val="1290"/>
              </a:lnSpc>
            </a:pPr>
            <a:endParaRPr lang="en-US" sz="1103" spc="176">
              <a:solidFill>
                <a:srgbClr val="000000"/>
              </a:solidFill>
              <a:latin typeface="Montserrat Light Bold"/>
            </a:endParaRPr>
          </a:p>
        </p:txBody>
      </p:sp>
      <p:sp>
        <p:nvSpPr>
          <p:cNvPr id="10" name="TextBox 10"/>
          <p:cNvSpPr txBox="1"/>
          <p:nvPr/>
        </p:nvSpPr>
        <p:spPr>
          <a:xfrm>
            <a:off x="874504" y="8049856"/>
            <a:ext cx="6332746" cy="399896"/>
          </a:xfrm>
          <a:prstGeom prst="rect">
            <a:avLst/>
          </a:prstGeom>
        </p:spPr>
        <p:txBody>
          <a:bodyPr lIns="0" tIns="0" rIns="0" bIns="0" rtlCol="0" anchor="t">
            <a:spAutoFit/>
          </a:bodyPr>
          <a:lstStyle/>
          <a:p>
            <a:pPr algn="ctr">
              <a:lnSpc>
                <a:spcPts val="2520"/>
              </a:lnSpc>
            </a:pPr>
            <a:r>
              <a:rPr lang="en-US" sz="4400" spc="342">
                <a:solidFill>
                  <a:srgbClr val="343434"/>
                </a:solidFill>
                <a:latin typeface="Montserrat Classic Bold"/>
              </a:rPr>
              <a:t>PLAYHOUSE NURSERY</a:t>
            </a:r>
          </a:p>
        </p:txBody>
      </p:sp>
      <p:sp>
        <p:nvSpPr>
          <p:cNvPr id="11" name="TextBox 11"/>
          <p:cNvSpPr txBox="1"/>
          <p:nvPr/>
        </p:nvSpPr>
        <p:spPr>
          <a:xfrm>
            <a:off x="918173" y="8547100"/>
            <a:ext cx="5146077" cy="717835"/>
          </a:xfrm>
          <a:prstGeom prst="rect">
            <a:avLst/>
          </a:prstGeom>
        </p:spPr>
        <p:txBody>
          <a:bodyPr lIns="0" tIns="0" rIns="0" bIns="0" rtlCol="0" anchor="t">
            <a:spAutoFit/>
          </a:bodyPr>
          <a:lstStyle/>
          <a:p>
            <a:pPr>
              <a:lnSpc>
                <a:spcPts val="1404"/>
              </a:lnSpc>
            </a:pPr>
            <a:endParaRPr lang="en-US" sz="1200" spc="192">
              <a:solidFill>
                <a:srgbClr val="FDFEFE"/>
              </a:solidFill>
              <a:latin typeface="Montserrat Classic Bold"/>
            </a:endParaRPr>
          </a:p>
          <a:p>
            <a:pPr>
              <a:lnSpc>
                <a:spcPts val="1404"/>
              </a:lnSpc>
            </a:pPr>
            <a:endParaRPr lang="en-US" sz="1200" spc="192">
              <a:solidFill>
                <a:srgbClr val="FDFEFE"/>
              </a:solidFill>
              <a:latin typeface="Montserrat Classic Bold"/>
            </a:endParaRPr>
          </a:p>
          <a:p>
            <a:pPr>
              <a:lnSpc>
                <a:spcPts val="1404"/>
              </a:lnSpc>
            </a:pPr>
            <a:r>
              <a:rPr lang="en-US" sz="1200" spc="192">
                <a:solidFill>
                  <a:srgbClr val="FDFEFE"/>
                </a:solidFill>
                <a:latin typeface="Montserrat Classic Bold"/>
              </a:rPr>
              <a:t> </a:t>
            </a:r>
          </a:p>
          <a:p>
            <a:pPr>
              <a:lnSpc>
                <a:spcPts val="1404"/>
              </a:lnSpc>
            </a:pPr>
            <a:endParaRPr lang="en-US" sz="1200" spc="192">
              <a:solidFill>
                <a:srgbClr val="FDFEFE"/>
              </a:solidFill>
              <a:latin typeface="Montserrat Classic Bold"/>
            </a:endParaRPr>
          </a:p>
        </p:txBody>
      </p:sp>
      <p:pic>
        <p:nvPicPr>
          <p:cNvPr id="13" name="Picture 12"/>
          <p:cNvPicPr>
            <a:picLocks noChangeAspect="1"/>
          </p:cNvPicPr>
          <p:nvPr/>
        </p:nvPicPr>
        <p:blipFill>
          <a:blip r:embed="rId4"/>
          <a:srcRect/>
          <a:stretch>
            <a:fillRect/>
          </a:stretch>
        </p:blipFill>
        <p:spPr>
          <a:xfrm>
            <a:off x="0" y="12700"/>
            <a:ext cx="3625850" cy="29281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71604" y="943347"/>
            <a:ext cx="2477163" cy="8523198"/>
            <a:chOff x="0" y="0"/>
            <a:chExt cx="3302884" cy="11364264"/>
          </a:xfrm>
        </p:grpSpPr>
        <p:pic>
          <p:nvPicPr>
            <p:cNvPr id="3" name="Picture 3"/>
            <p:cNvPicPr>
              <a:picLocks noChangeAspect="1"/>
            </p:cNvPicPr>
            <p:nvPr/>
          </p:nvPicPr>
          <p:blipFill>
            <a:blip r:embed="rId1"/>
            <a:srcRect l="5458" r="5458"/>
            <a:stretch/>
          </p:blipFill>
          <p:spPr>
            <a:xfrm>
              <a:off x="0" y="0"/>
              <a:ext cx="3302884" cy="5561482"/>
            </a:xfrm>
            <a:prstGeom prst="rect">
              <a:avLst/>
            </a:prstGeom>
          </p:spPr>
        </p:pic>
        <p:pic>
          <p:nvPicPr>
            <p:cNvPr id="4" name="Picture 4"/>
            <p:cNvPicPr>
              <a:picLocks noChangeAspect="1"/>
            </p:cNvPicPr>
            <p:nvPr/>
          </p:nvPicPr>
          <p:blipFill>
            <a:blip r:embed="rId2"/>
            <a:srcRect r="31293"/>
            <a:stretch/>
          </p:blipFill>
          <p:spPr>
            <a:xfrm>
              <a:off x="0" y="5802782"/>
              <a:ext cx="3302884" cy="5561482"/>
            </a:xfrm>
            <a:prstGeom prst="rect">
              <a:avLst/>
            </a:prstGeom>
          </p:spPr>
        </p:pic>
      </p:grpSp>
      <p:pic>
        <p:nvPicPr>
          <p:cNvPr id="5" name="Picture 5"/>
          <p:cNvPicPr>
            <a:picLocks noChangeAspect="1"/>
          </p:cNvPicPr>
          <p:nvPr/>
        </p:nvPicPr>
        <p:blipFill>
          <a:blip r:embed="rId3"/>
          <a:srcRect/>
          <a:stretch>
            <a:fillRect/>
          </a:stretch>
        </p:blipFill>
        <p:spPr>
          <a:xfrm>
            <a:off x="-572925" y="9936000"/>
            <a:ext cx="8705850" cy="1142513"/>
          </a:xfrm>
          <a:prstGeom prst="rect">
            <a:avLst/>
          </a:prstGeom>
        </p:spPr>
      </p:pic>
      <p:pic>
        <p:nvPicPr>
          <p:cNvPr id="6" name="Picture 6"/>
          <p:cNvPicPr>
            <a:picLocks noChangeAspect="1"/>
          </p:cNvPicPr>
          <p:nvPr/>
        </p:nvPicPr>
        <p:blipFill>
          <a:blip r:embed="rId4"/>
          <a:srcRect/>
          <a:stretch>
            <a:fillRect/>
          </a:stretch>
        </p:blipFill>
        <p:spPr>
          <a:xfrm>
            <a:off x="553579" y="523014"/>
            <a:ext cx="420333" cy="420333"/>
          </a:xfrm>
          <a:prstGeom prst="rect">
            <a:avLst/>
          </a:prstGeom>
        </p:spPr>
      </p:pic>
      <p:grpSp>
        <p:nvGrpSpPr>
          <p:cNvPr id="7" name="Group 7"/>
          <p:cNvGrpSpPr/>
          <p:nvPr/>
        </p:nvGrpSpPr>
        <p:grpSpPr>
          <a:xfrm>
            <a:off x="553579" y="7130159"/>
            <a:ext cx="1724025" cy="451683"/>
            <a:chOff x="0" y="0"/>
            <a:chExt cx="7305117" cy="1913890"/>
          </a:xfrm>
        </p:grpSpPr>
        <p:sp>
          <p:nvSpPr>
            <p:cNvPr id="8" name="Freeform 8"/>
            <p:cNvSpPr/>
            <p:nvPr/>
          </p:nvSpPr>
          <p:spPr>
            <a:xfrm>
              <a:off x="0" y="0"/>
              <a:ext cx="7305117" cy="1913890"/>
            </a:xfrm>
            <a:custGeom>
              <a:avLst/>
              <a:rect l="l" t="t" r="r" b="b"/>
              <a:pathLst>
                <a:path w="7305117" h="1913890">
                  <a:moveTo>
                    <a:pt x="7180657" y="1913890"/>
                  </a:moveTo>
                  <a:lnTo>
                    <a:pt x="124460" y="1913890"/>
                  </a:lnTo>
                  <a:cubicBezTo>
                    <a:pt x="55880" y="1913890"/>
                    <a:pt x="0" y="1858010"/>
                    <a:pt x="0" y="1789430"/>
                  </a:cubicBezTo>
                  <a:lnTo>
                    <a:pt x="0" y="124460"/>
                  </a:lnTo>
                  <a:cubicBezTo>
                    <a:pt x="0" y="55880"/>
                    <a:pt x="55880" y="0"/>
                    <a:pt x="124460" y="0"/>
                  </a:cubicBezTo>
                  <a:lnTo>
                    <a:pt x="7180657" y="0"/>
                  </a:lnTo>
                  <a:cubicBezTo>
                    <a:pt x="7249237" y="0"/>
                    <a:pt x="7305117" y="55880"/>
                    <a:pt x="7305117" y="124460"/>
                  </a:cubicBezTo>
                  <a:lnTo>
                    <a:pt x="7305117" y="1789430"/>
                  </a:lnTo>
                  <a:cubicBezTo>
                    <a:pt x="7305117" y="1858010"/>
                    <a:pt x="7249237" y="1913890"/>
                    <a:pt x="7180657" y="1913890"/>
                  </a:cubicBezTo>
                  <a:close/>
                </a:path>
              </a:pathLst>
            </a:custGeom>
            <a:solidFill>
              <a:srgbClr val="EBD0A9"/>
            </a:solidFill>
          </p:spPr>
          <p:txBody>
            <a:bodyPr/>
            <a:lstStyle/>
            <a:p/>
          </p:txBody>
        </p:sp>
      </p:grpSp>
      <p:grpSp>
        <p:nvGrpSpPr>
          <p:cNvPr id="9" name="Group 9"/>
          <p:cNvGrpSpPr/>
          <p:nvPr/>
        </p:nvGrpSpPr>
        <p:grpSpPr>
          <a:xfrm>
            <a:off x="553579" y="7744205"/>
            <a:ext cx="2945164" cy="451683"/>
            <a:chOff x="0" y="0"/>
            <a:chExt cx="12479382" cy="1913890"/>
          </a:xfrm>
        </p:grpSpPr>
        <p:sp>
          <p:nvSpPr>
            <p:cNvPr id="10" name="Freeform 10"/>
            <p:cNvSpPr/>
            <p:nvPr/>
          </p:nvSpPr>
          <p:spPr>
            <a:xfrm>
              <a:off x="0" y="0"/>
              <a:ext cx="12479382" cy="1913890"/>
            </a:xfrm>
            <a:custGeom>
              <a:avLst/>
              <a:rect l="l" t="t" r="r" b="b"/>
              <a:pathLst>
                <a:path w="12479382" h="1913890">
                  <a:moveTo>
                    <a:pt x="12354922" y="1913890"/>
                  </a:moveTo>
                  <a:lnTo>
                    <a:pt x="124460" y="1913890"/>
                  </a:lnTo>
                  <a:cubicBezTo>
                    <a:pt x="55880" y="1913890"/>
                    <a:pt x="0" y="1858010"/>
                    <a:pt x="0" y="1789430"/>
                  </a:cubicBezTo>
                  <a:lnTo>
                    <a:pt x="0" y="124460"/>
                  </a:lnTo>
                  <a:cubicBezTo>
                    <a:pt x="0" y="55880"/>
                    <a:pt x="55880" y="0"/>
                    <a:pt x="124460" y="0"/>
                  </a:cubicBezTo>
                  <a:lnTo>
                    <a:pt x="12354923" y="0"/>
                  </a:lnTo>
                  <a:cubicBezTo>
                    <a:pt x="12423502" y="0"/>
                    <a:pt x="12479382" y="55880"/>
                    <a:pt x="12479382" y="124460"/>
                  </a:cubicBezTo>
                  <a:lnTo>
                    <a:pt x="12479382" y="1789430"/>
                  </a:lnTo>
                  <a:cubicBezTo>
                    <a:pt x="12479382" y="1858010"/>
                    <a:pt x="12423502" y="1913890"/>
                    <a:pt x="12354923" y="1913890"/>
                  </a:cubicBezTo>
                  <a:lnTo>
                    <a:pt x="12354922" y="1913890"/>
                  </a:lnTo>
                  <a:close/>
                </a:path>
              </a:pathLst>
            </a:custGeom>
            <a:solidFill>
              <a:srgbClr val="EBD0A9"/>
            </a:solidFill>
          </p:spPr>
          <p:txBody>
            <a:bodyPr/>
            <a:lstStyle/>
            <a:p/>
          </p:txBody>
        </p:sp>
      </p:grpSp>
      <p:grpSp>
        <p:nvGrpSpPr>
          <p:cNvPr id="13" name="Group 13"/>
          <p:cNvGrpSpPr/>
          <p:nvPr/>
        </p:nvGrpSpPr>
        <p:grpSpPr>
          <a:xfrm>
            <a:off x="553579" y="5320845"/>
            <a:ext cx="3505202" cy="451683"/>
            <a:chOff x="0" y="0"/>
            <a:chExt cx="14852400" cy="1913890"/>
          </a:xfrm>
        </p:grpSpPr>
        <p:sp>
          <p:nvSpPr>
            <p:cNvPr id="14" name="Freeform 14"/>
            <p:cNvSpPr/>
            <p:nvPr/>
          </p:nvSpPr>
          <p:spPr>
            <a:xfrm>
              <a:off x="0" y="0"/>
              <a:ext cx="14852400" cy="1913890"/>
            </a:xfrm>
            <a:custGeom>
              <a:avLst/>
              <a:rect l="l" t="t" r="r" b="b"/>
              <a:pathLst>
                <a:path w="14852400" h="1913890">
                  <a:moveTo>
                    <a:pt x="14727940" y="1913890"/>
                  </a:moveTo>
                  <a:lnTo>
                    <a:pt x="124460" y="1913890"/>
                  </a:lnTo>
                  <a:cubicBezTo>
                    <a:pt x="55880" y="1913890"/>
                    <a:pt x="0" y="1858010"/>
                    <a:pt x="0" y="1789430"/>
                  </a:cubicBezTo>
                  <a:lnTo>
                    <a:pt x="0" y="124460"/>
                  </a:lnTo>
                  <a:cubicBezTo>
                    <a:pt x="0" y="55880"/>
                    <a:pt x="55880" y="0"/>
                    <a:pt x="124460" y="0"/>
                  </a:cubicBezTo>
                  <a:lnTo>
                    <a:pt x="14727940" y="0"/>
                  </a:lnTo>
                  <a:cubicBezTo>
                    <a:pt x="14796520" y="0"/>
                    <a:pt x="14852400" y="55880"/>
                    <a:pt x="14852400" y="124460"/>
                  </a:cubicBezTo>
                  <a:lnTo>
                    <a:pt x="14852400" y="1789430"/>
                  </a:lnTo>
                  <a:cubicBezTo>
                    <a:pt x="14852400" y="1858010"/>
                    <a:pt x="14796520" y="1913890"/>
                    <a:pt x="14727940" y="1913890"/>
                  </a:cubicBezTo>
                  <a:close/>
                </a:path>
              </a:pathLst>
            </a:custGeom>
            <a:solidFill>
              <a:srgbClr val="A6A6A6"/>
            </a:solidFill>
          </p:spPr>
          <p:txBody>
            <a:bodyPr/>
            <a:lstStyle/>
            <a:p/>
          </p:txBody>
        </p:sp>
      </p:grpSp>
      <p:grpSp>
        <p:nvGrpSpPr>
          <p:cNvPr id="15" name="Group 15"/>
          <p:cNvGrpSpPr/>
          <p:nvPr/>
        </p:nvGrpSpPr>
        <p:grpSpPr>
          <a:xfrm>
            <a:off x="553579" y="5930446"/>
            <a:ext cx="3409950" cy="451683"/>
            <a:chOff x="0" y="0"/>
            <a:chExt cx="14448793" cy="1913890"/>
          </a:xfrm>
        </p:grpSpPr>
        <p:sp>
          <p:nvSpPr>
            <p:cNvPr id="16" name="Freeform 16"/>
            <p:cNvSpPr/>
            <p:nvPr/>
          </p:nvSpPr>
          <p:spPr>
            <a:xfrm>
              <a:off x="0" y="0"/>
              <a:ext cx="14448792" cy="1913890"/>
            </a:xfrm>
            <a:custGeom>
              <a:avLst/>
              <a:rect l="l" t="t" r="r" b="b"/>
              <a:pathLst>
                <a:path w="14448792" h="1913890">
                  <a:moveTo>
                    <a:pt x="14324333" y="1913890"/>
                  </a:moveTo>
                  <a:lnTo>
                    <a:pt x="124460" y="1913890"/>
                  </a:lnTo>
                  <a:cubicBezTo>
                    <a:pt x="55880" y="1913890"/>
                    <a:pt x="0" y="1858010"/>
                    <a:pt x="0" y="1789430"/>
                  </a:cubicBezTo>
                  <a:lnTo>
                    <a:pt x="0" y="124460"/>
                  </a:lnTo>
                  <a:cubicBezTo>
                    <a:pt x="0" y="55880"/>
                    <a:pt x="55880" y="0"/>
                    <a:pt x="124460" y="0"/>
                  </a:cubicBezTo>
                  <a:lnTo>
                    <a:pt x="14324333" y="0"/>
                  </a:lnTo>
                  <a:cubicBezTo>
                    <a:pt x="14392914" y="0"/>
                    <a:pt x="14448792" y="55880"/>
                    <a:pt x="14448792" y="124460"/>
                  </a:cubicBezTo>
                  <a:lnTo>
                    <a:pt x="14448792" y="1789430"/>
                  </a:lnTo>
                  <a:cubicBezTo>
                    <a:pt x="14448792" y="1858010"/>
                    <a:pt x="14392914" y="1913890"/>
                    <a:pt x="14324333" y="1913890"/>
                  </a:cubicBezTo>
                  <a:close/>
                </a:path>
              </a:pathLst>
            </a:custGeom>
            <a:solidFill>
              <a:srgbClr val="A6A6A6"/>
            </a:solidFill>
          </p:spPr>
          <p:txBody>
            <a:bodyPr/>
            <a:lstStyle/>
            <a:p/>
          </p:txBody>
        </p:sp>
      </p:grpSp>
      <p:grpSp>
        <p:nvGrpSpPr>
          <p:cNvPr id="17" name="Group 17"/>
          <p:cNvGrpSpPr/>
          <p:nvPr/>
        </p:nvGrpSpPr>
        <p:grpSpPr>
          <a:xfrm>
            <a:off x="553579" y="6526077"/>
            <a:ext cx="1892261" cy="451683"/>
            <a:chOff x="0" y="0"/>
            <a:chExt cx="8017972" cy="1913890"/>
          </a:xfrm>
        </p:grpSpPr>
        <p:sp>
          <p:nvSpPr>
            <p:cNvPr id="18" name="Freeform 18"/>
            <p:cNvSpPr/>
            <p:nvPr/>
          </p:nvSpPr>
          <p:spPr>
            <a:xfrm>
              <a:off x="0" y="0"/>
              <a:ext cx="8017973" cy="1913890"/>
            </a:xfrm>
            <a:custGeom>
              <a:avLst/>
              <a:rect l="l" t="t" r="r" b="b"/>
              <a:pathLst>
                <a:path w="8017973" h="1913890">
                  <a:moveTo>
                    <a:pt x="7893513" y="1913890"/>
                  </a:moveTo>
                  <a:lnTo>
                    <a:pt x="124460" y="1913890"/>
                  </a:lnTo>
                  <a:cubicBezTo>
                    <a:pt x="55880" y="1913890"/>
                    <a:pt x="0" y="1858010"/>
                    <a:pt x="0" y="1789430"/>
                  </a:cubicBezTo>
                  <a:lnTo>
                    <a:pt x="0" y="124460"/>
                  </a:lnTo>
                  <a:cubicBezTo>
                    <a:pt x="0" y="55880"/>
                    <a:pt x="55880" y="0"/>
                    <a:pt x="124460" y="0"/>
                  </a:cubicBezTo>
                  <a:lnTo>
                    <a:pt x="7893513" y="0"/>
                  </a:lnTo>
                  <a:cubicBezTo>
                    <a:pt x="7962092" y="0"/>
                    <a:pt x="8017973" y="55880"/>
                    <a:pt x="8017973" y="124460"/>
                  </a:cubicBezTo>
                  <a:lnTo>
                    <a:pt x="8017973" y="1789430"/>
                  </a:lnTo>
                  <a:cubicBezTo>
                    <a:pt x="8017973" y="1858010"/>
                    <a:pt x="7962092" y="1913890"/>
                    <a:pt x="7893513" y="1913890"/>
                  </a:cubicBezTo>
                  <a:close/>
                </a:path>
              </a:pathLst>
            </a:custGeom>
            <a:solidFill>
              <a:srgbClr val="EBD0A9"/>
            </a:solidFill>
          </p:spPr>
          <p:txBody>
            <a:bodyPr/>
            <a:lstStyle/>
            <a:p/>
          </p:txBody>
        </p:sp>
      </p:grpSp>
      <p:sp>
        <p:nvSpPr>
          <p:cNvPr id="21" name="TextBox 21"/>
          <p:cNvSpPr txBox="1"/>
          <p:nvPr/>
        </p:nvSpPr>
        <p:spPr>
          <a:xfrm>
            <a:off x="553579" y="1150643"/>
            <a:ext cx="3448050" cy="4290918"/>
          </a:xfrm>
          <a:prstGeom prst="rect">
            <a:avLst/>
          </a:prstGeom>
        </p:spPr>
        <p:txBody>
          <a:bodyPr lIns="0" tIns="0" rIns="0" bIns="0" rtlCol="0" anchor="t">
            <a:spAutoFit/>
          </a:bodyPr>
          <a:lstStyle/>
          <a:p>
            <a:pPr>
              <a:lnSpc>
                <a:spcPts val="1800"/>
              </a:lnSpc>
            </a:pPr>
            <a:r>
              <a:rPr lang="en-US" sz="1200" spc="24" dirty="0">
                <a:solidFill>
                  <a:srgbClr val="222222"/>
                </a:solidFill>
                <a:latin typeface="Open Sans Light"/>
              </a:rPr>
              <a:t>       Our goal is to maximize each child's learning potential by stimulating intellectual growth. For almost two decades, Playhouse Nursery has earned itself a reputation for excellence in early education. The nursery has various branches operating across Abu Dhabi and Dubai  which incorporate the British (EYFS) curriculum to give educational instructors a universal set of principles in supporting the social and academic development of children under the age of five. </a:t>
            </a:r>
          </a:p>
          <a:p>
            <a:pPr>
              <a:lnSpc>
                <a:spcPts val="1199"/>
              </a:lnSpc>
            </a:pPr>
            <a:endParaRPr lang="en-US" sz="1200" spc="24" dirty="0">
              <a:solidFill>
                <a:srgbClr val="222222"/>
              </a:solidFill>
              <a:latin typeface="Open Sans Light"/>
            </a:endParaRPr>
          </a:p>
          <a:p>
            <a:pPr>
              <a:lnSpc>
                <a:spcPts val="1800"/>
              </a:lnSpc>
            </a:pPr>
            <a:r>
              <a:rPr lang="en-US" sz="1200" spc="24" dirty="0">
                <a:solidFill>
                  <a:srgbClr val="222222"/>
                </a:solidFill>
                <a:latin typeface="Open Sans Light"/>
              </a:rPr>
              <a:t>Childcare facilities include both preschool and daycare services managed by our well-trained staff of CACHE-certified English teachers, who work to ensure that </a:t>
            </a:r>
            <a:r>
              <a:rPr lang="en-US" sz="1200" spc="24" dirty="0" err="1">
                <a:solidFill>
                  <a:srgbClr val="222222"/>
                </a:solidFill>
                <a:latin typeface="Open Sans Light"/>
              </a:rPr>
              <a:t>childrens</a:t>
            </a:r>
            <a:r>
              <a:rPr lang="en-US" sz="1200" spc="24" dirty="0">
                <a:solidFill>
                  <a:srgbClr val="222222"/>
                </a:solidFill>
                <a:latin typeface="Open Sans Light"/>
              </a:rPr>
              <a:t>' individual strengths and interests are nurtured with a range through a range of play-based activities.</a:t>
            </a:r>
          </a:p>
          <a:p>
            <a:pPr>
              <a:lnSpc>
                <a:spcPts val="1800"/>
              </a:lnSpc>
            </a:pPr>
            <a:r>
              <a:rPr lang="en-US" sz="1200" spc="24" dirty="0">
                <a:solidFill>
                  <a:srgbClr val="222222"/>
                </a:solidFill>
                <a:latin typeface="Open Sans Light"/>
              </a:rPr>
              <a:t> </a:t>
            </a:r>
          </a:p>
        </p:txBody>
      </p:sp>
      <p:sp>
        <p:nvSpPr>
          <p:cNvPr id="22" name="TextBox 22"/>
          <p:cNvSpPr txBox="1"/>
          <p:nvPr/>
        </p:nvSpPr>
        <p:spPr>
          <a:xfrm>
            <a:off x="1448656" y="487014"/>
            <a:ext cx="3701194" cy="590593"/>
          </a:xfrm>
          <a:prstGeom prst="rect">
            <a:avLst/>
          </a:prstGeom>
        </p:spPr>
        <p:txBody>
          <a:bodyPr lIns="0" tIns="0" rIns="0" bIns="0" rtlCol="0" anchor="t">
            <a:spAutoFit/>
          </a:bodyPr>
          <a:lstStyle/>
          <a:p>
            <a:pPr>
              <a:lnSpc>
                <a:spcPts val="2124"/>
              </a:lnSpc>
            </a:pPr>
            <a:r>
              <a:rPr lang="en-US" sz="3200" b="1" spc="126" dirty="0">
                <a:solidFill>
                  <a:srgbClr val="95C1D6"/>
                </a:solidFill>
                <a:latin typeface="Montserrat Classic Bold"/>
              </a:rPr>
              <a:t>OUR CURRICULUM </a:t>
            </a:r>
          </a:p>
        </p:txBody>
      </p:sp>
      <p:sp>
        <p:nvSpPr>
          <p:cNvPr id="23" name="TextBox 23"/>
          <p:cNvSpPr txBox="1"/>
          <p:nvPr/>
        </p:nvSpPr>
        <p:spPr>
          <a:xfrm>
            <a:off x="644127" y="7255671"/>
            <a:ext cx="1583650" cy="193634"/>
          </a:xfrm>
          <a:prstGeom prst="rect">
            <a:avLst/>
          </a:prstGeom>
        </p:spPr>
        <p:txBody>
          <a:bodyPr lIns="0" tIns="0" rIns="0" bIns="0" rtlCol="0" anchor="t">
            <a:spAutoFit/>
          </a:bodyPr>
          <a:lstStyle/>
          <a:p>
            <a:pPr algn="ctr">
              <a:lnSpc>
                <a:spcPts val="1539"/>
              </a:lnSpc>
            </a:pPr>
            <a:r>
              <a:rPr lang="en-US" sz="1100">
                <a:solidFill>
                  <a:srgbClr val="000000"/>
                </a:solidFill>
                <a:latin typeface="Open Sans Light Bold"/>
              </a:rPr>
              <a:t>Year Established:</a:t>
            </a:r>
            <a:r>
              <a:rPr lang="en-US" sz="1100">
                <a:solidFill>
                  <a:schemeClr val="tx1"/>
                </a:solidFill>
                <a:latin typeface="Open Sans Light"/>
              </a:rPr>
              <a:t> </a:t>
            </a:r>
            <a:r>
              <a:rPr lang="en-US" sz="1100">
                <a:solidFill>
                  <a:schemeClr val="tx1"/>
                </a:solidFill>
                <a:latin typeface="Open Sans Light Bold"/>
              </a:rPr>
              <a:t>2001</a:t>
            </a:r>
            <a:r>
              <a:rPr lang="en-US" sz="1100">
                <a:solidFill>
                  <a:schemeClr val="tx1"/>
                </a:solidFill>
                <a:latin typeface="Open Sans Light"/>
              </a:rPr>
              <a:t> </a:t>
            </a:r>
          </a:p>
        </p:txBody>
      </p:sp>
      <p:sp>
        <p:nvSpPr>
          <p:cNvPr id="24" name="TextBox 24"/>
          <p:cNvSpPr txBox="1"/>
          <p:nvPr/>
        </p:nvSpPr>
        <p:spPr>
          <a:xfrm>
            <a:off x="644034" y="7869716"/>
            <a:ext cx="1295363" cy="193634"/>
          </a:xfrm>
          <a:prstGeom prst="rect">
            <a:avLst/>
          </a:prstGeom>
        </p:spPr>
        <p:txBody>
          <a:bodyPr lIns="0" tIns="0" rIns="0" bIns="0" rtlCol="0" anchor="t">
            <a:spAutoFit/>
          </a:bodyPr>
          <a:lstStyle/>
          <a:p>
            <a:pPr algn="ctr">
              <a:lnSpc>
                <a:spcPts val="1539"/>
              </a:lnSpc>
            </a:pPr>
            <a:r>
              <a:rPr lang="en-US" sz="1100" dirty="0">
                <a:solidFill>
                  <a:srgbClr val="000000"/>
                </a:solidFill>
                <a:latin typeface="Open Sans Light Bold"/>
              </a:rPr>
              <a:t>No. Employees:</a:t>
            </a:r>
            <a:r>
              <a:rPr lang="en-US" sz="1100" dirty="0">
                <a:solidFill>
                  <a:srgbClr val="000000"/>
                </a:solidFill>
                <a:latin typeface="Open Sans Light"/>
              </a:rPr>
              <a:t> </a:t>
            </a:r>
            <a:r>
              <a:rPr lang="en-US" sz="1100" dirty="0">
                <a:solidFill>
                  <a:schemeClr val="tx1"/>
                </a:solidFill>
                <a:latin typeface="Open Sans Light Bold"/>
              </a:rPr>
              <a:t>40</a:t>
            </a:r>
            <a:r>
              <a:rPr lang="en-US" sz="1100" dirty="0">
                <a:solidFill>
                  <a:srgbClr val="000000"/>
                </a:solidFill>
                <a:latin typeface="Open Sans Light"/>
              </a:rPr>
              <a:t> </a:t>
            </a:r>
          </a:p>
        </p:txBody>
      </p:sp>
      <p:sp>
        <p:nvSpPr>
          <p:cNvPr id="25" name="TextBox 25"/>
          <p:cNvSpPr txBox="1"/>
          <p:nvPr/>
        </p:nvSpPr>
        <p:spPr>
          <a:xfrm>
            <a:off x="644127" y="5446357"/>
            <a:ext cx="3357503" cy="193634"/>
          </a:xfrm>
          <a:prstGeom prst="rect">
            <a:avLst/>
          </a:prstGeom>
        </p:spPr>
        <p:txBody>
          <a:bodyPr lIns="0" tIns="0" rIns="0" bIns="0" rtlCol="0" anchor="t">
            <a:spAutoFit/>
          </a:bodyPr>
          <a:lstStyle/>
          <a:p>
            <a:pPr algn="l">
              <a:lnSpc>
                <a:spcPts val="1539"/>
              </a:lnSpc>
            </a:pPr>
            <a:r>
              <a:rPr lang="en-US" sz="1100">
                <a:solidFill>
                  <a:srgbClr val="000000"/>
                </a:solidFill>
                <a:latin typeface="Open Sans Light Bold"/>
              </a:rPr>
              <a:t>Type: </a:t>
            </a:r>
            <a:r>
              <a:rPr lang="en-US" sz="1100">
                <a:solidFill>
                  <a:schemeClr val="tx1"/>
                </a:solidFill>
                <a:latin typeface="Open Sans Light Bold"/>
              </a:rPr>
              <a:t>Pre-K Education, Early Years Center, Nursery</a:t>
            </a:r>
          </a:p>
        </p:txBody>
      </p:sp>
      <p:sp>
        <p:nvSpPr>
          <p:cNvPr id="26" name="TextBox 26"/>
          <p:cNvSpPr txBox="1"/>
          <p:nvPr/>
        </p:nvSpPr>
        <p:spPr>
          <a:xfrm>
            <a:off x="644127" y="6055957"/>
            <a:ext cx="3243204" cy="193634"/>
          </a:xfrm>
          <a:prstGeom prst="rect">
            <a:avLst/>
          </a:prstGeom>
        </p:spPr>
        <p:txBody>
          <a:bodyPr lIns="0" tIns="0" rIns="0" bIns="0" rtlCol="0" anchor="t">
            <a:spAutoFit/>
          </a:bodyPr>
          <a:lstStyle/>
          <a:p>
            <a:pPr algn="l">
              <a:lnSpc>
                <a:spcPts val="1539"/>
              </a:lnSpc>
            </a:pPr>
            <a:r>
              <a:rPr lang="en-US" sz="1100">
                <a:solidFill>
                  <a:schemeClr val="tx1"/>
                </a:solidFill>
                <a:latin typeface="Open Sans Light Bold"/>
              </a:rPr>
              <a:t>Location : UAE, Abu Dhabi , Dubai </a:t>
            </a:r>
          </a:p>
        </p:txBody>
      </p:sp>
      <p:sp>
        <p:nvSpPr>
          <p:cNvPr id="27" name="TextBox 27"/>
          <p:cNvSpPr txBox="1"/>
          <p:nvPr/>
        </p:nvSpPr>
        <p:spPr>
          <a:xfrm>
            <a:off x="644127" y="6651588"/>
            <a:ext cx="1689259" cy="193634"/>
          </a:xfrm>
          <a:prstGeom prst="rect">
            <a:avLst/>
          </a:prstGeom>
        </p:spPr>
        <p:txBody>
          <a:bodyPr lIns="0" tIns="0" rIns="0" bIns="0" rtlCol="0" anchor="t">
            <a:spAutoFit/>
          </a:bodyPr>
          <a:lstStyle/>
          <a:p>
            <a:pPr algn="ctr">
              <a:lnSpc>
                <a:spcPts val="1539"/>
              </a:lnSpc>
            </a:pPr>
            <a:r>
              <a:rPr lang="en-US" sz="1100">
                <a:solidFill>
                  <a:srgbClr val="000000"/>
                </a:solidFill>
                <a:latin typeface="Open Sans Light Bold"/>
              </a:rPr>
              <a:t>Trade License: </a:t>
            </a:r>
            <a:r>
              <a:rPr lang="en-US" sz="1100">
                <a:solidFill>
                  <a:schemeClr val="tx1"/>
                </a:solidFill>
                <a:latin typeface="Open Sans Light Bold"/>
              </a:rPr>
              <a:t>Mainland</a:t>
            </a:r>
          </a:p>
        </p:txBody>
      </p:sp>
      <p:sp>
        <p:nvSpPr>
          <p:cNvPr id="29" name="TextBox 29"/>
          <p:cNvSpPr txBox="1"/>
          <p:nvPr/>
        </p:nvSpPr>
        <p:spPr>
          <a:xfrm>
            <a:off x="668535" y="9140373"/>
            <a:ext cx="2803088" cy="181610"/>
          </a:xfrm>
          <a:prstGeom prst="rect">
            <a:avLst/>
          </a:prstGeom>
        </p:spPr>
        <p:txBody>
          <a:bodyPr lIns="0" tIns="0" rIns="0" bIns="0" rtlCol="0" anchor="t">
            <a:spAutoFit/>
          </a:bodyPr>
          <a:lstStyle/>
          <a:p>
            <a:pPr algn="ctr">
              <a:lnSpc>
                <a:spcPts val="1539"/>
              </a:lnSpc>
            </a:pPr>
            <a:r>
              <a:rPr lang="en-US" sz="1100" dirty="0">
                <a:solidFill>
                  <a:srgbClr val="000000"/>
                </a:solidFill>
                <a:latin typeface="Open Sans Light"/>
              </a:rPr>
              <a:t> </a:t>
            </a:r>
            <a:r>
              <a:rPr lang="en-US" sz="1100" dirty="0">
                <a:solidFill>
                  <a:srgbClr val="FDFEFE"/>
                </a:solidFill>
                <a:latin typeface="Open Sans Light Bold"/>
              </a:rPr>
              <a:t>AED 3.7M (USD 1M)</a:t>
            </a:r>
          </a:p>
        </p:txBody>
      </p:sp>
      <p:sp>
        <p:nvSpPr>
          <p:cNvPr id="30" name="TextBox 30"/>
          <p:cNvSpPr txBox="1"/>
          <p:nvPr/>
        </p:nvSpPr>
        <p:spPr>
          <a:xfrm>
            <a:off x="553579" y="10173371"/>
            <a:ext cx="696811" cy="223554"/>
          </a:xfrm>
          <a:prstGeom prst="rect">
            <a:avLst/>
          </a:prstGeom>
        </p:spPr>
        <p:txBody>
          <a:bodyPr lIns="0" tIns="0" rIns="0" bIns="0" rtlCol="0" anchor="t">
            <a:spAutoFit/>
          </a:bodyPr>
          <a:lstStyle/>
          <a:p>
            <a:pPr>
              <a:lnSpc>
                <a:spcPts val="1853"/>
              </a:lnSpc>
            </a:pPr>
            <a:r>
              <a:rPr lang="en-US" sz="1323" spc="26">
                <a:solidFill>
                  <a:srgbClr val="FFFFFF"/>
                </a:solidFill>
                <a:latin typeface="Open Sans Light Bold"/>
              </a:rPr>
              <a:t>Page 3</a:t>
            </a:r>
          </a:p>
        </p:txBody>
      </p:sp>
      <p:pic>
        <p:nvPicPr>
          <p:cNvPr id="31" name="Picture 31"/>
          <p:cNvPicPr>
            <a:picLocks noChangeAspect="1"/>
          </p:cNvPicPr>
          <p:nvPr/>
        </p:nvPicPr>
        <p:blipFill>
          <a:blip r:embed="rId5"/>
          <a:srcRect t="4154" r="4505" b="6354"/>
          <a:stretch/>
        </p:blipFill>
        <p:spPr>
          <a:xfrm>
            <a:off x="6153584" y="10038302"/>
            <a:ext cx="995183" cy="5222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71604" y="404245"/>
            <a:ext cx="2477163" cy="9228011"/>
            <a:chOff x="0" y="0"/>
            <a:chExt cx="3302884" cy="12304015"/>
          </a:xfrm>
        </p:grpSpPr>
        <p:pic>
          <p:nvPicPr>
            <p:cNvPr id="3" name="Picture 3"/>
            <p:cNvPicPr>
              <a:picLocks noChangeAspect="1"/>
            </p:cNvPicPr>
            <p:nvPr/>
          </p:nvPicPr>
          <p:blipFill>
            <a:blip r:embed="rId1"/>
            <a:srcRect l="15844" r="15844"/>
            <a:stretch/>
          </p:blipFill>
          <p:spPr>
            <a:xfrm>
              <a:off x="0" y="0"/>
              <a:ext cx="3302884" cy="6031358"/>
            </a:xfrm>
            <a:prstGeom prst="rect">
              <a:avLst/>
            </a:prstGeom>
          </p:spPr>
        </p:pic>
        <p:pic>
          <p:nvPicPr>
            <p:cNvPr id="4" name="Picture 4"/>
            <p:cNvPicPr>
              <a:picLocks noChangeAspect="1"/>
            </p:cNvPicPr>
            <p:nvPr/>
          </p:nvPicPr>
          <p:blipFill>
            <a:blip r:embed="rId2"/>
            <a:srcRect l="13138" r="50353"/>
            <a:stretch/>
          </p:blipFill>
          <p:spPr>
            <a:xfrm>
              <a:off x="0" y="6272658"/>
              <a:ext cx="3302884" cy="6031358"/>
            </a:xfrm>
            <a:prstGeom prst="rect">
              <a:avLst/>
            </a:prstGeom>
          </p:spPr>
        </p:pic>
      </p:grpSp>
      <p:pic>
        <p:nvPicPr>
          <p:cNvPr id="5" name="Picture 5"/>
          <p:cNvPicPr>
            <a:picLocks noChangeAspect="1"/>
          </p:cNvPicPr>
          <p:nvPr/>
        </p:nvPicPr>
        <p:blipFill>
          <a:blip r:embed="rId3"/>
          <a:srcRect/>
          <a:stretch>
            <a:fillRect/>
          </a:stretch>
        </p:blipFill>
        <p:spPr>
          <a:xfrm>
            <a:off x="-571500" y="10020300"/>
            <a:ext cx="8705850" cy="1142513"/>
          </a:xfrm>
          <a:prstGeom prst="rect">
            <a:avLst/>
          </a:prstGeom>
        </p:spPr>
      </p:pic>
      <p:sp>
        <p:nvSpPr>
          <p:cNvPr id="6" name="TextBox 6"/>
          <p:cNvSpPr txBox="1"/>
          <p:nvPr/>
        </p:nvSpPr>
        <p:spPr>
          <a:xfrm>
            <a:off x="553579" y="1655160"/>
            <a:ext cx="3448050" cy="7347456"/>
          </a:xfrm>
          <a:prstGeom prst="rect">
            <a:avLst/>
          </a:prstGeom>
        </p:spPr>
        <p:txBody>
          <a:bodyPr lIns="0" tIns="0" rIns="0" bIns="0" rtlCol="0" anchor="t">
            <a:spAutoFit/>
          </a:bodyPr>
          <a:lstStyle/>
          <a:p>
            <a:pPr>
              <a:lnSpc>
                <a:spcPts val="1654"/>
              </a:lnSpc>
            </a:pPr>
            <a:r>
              <a:rPr lang="en-US" sz="1103" spc="22" dirty="0">
                <a:solidFill>
                  <a:srgbClr val="222222"/>
                </a:solidFill>
                <a:latin typeface="Open Sans Light"/>
              </a:rPr>
              <a:t>         </a:t>
            </a:r>
          </a:p>
          <a:p>
            <a:pPr>
              <a:lnSpc>
                <a:spcPts val="1654"/>
              </a:lnSpc>
            </a:pPr>
            <a:r>
              <a:rPr lang="en-US" sz="1103" spc="22" dirty="0">
                <a:solidFill>
                  <a:srgbClr val="222222"/>
                </a:solidFill>
                <a:latin typeface="Open Sans Light"/>
              </a:rPr>
              <a:t>          </a:t>
            </a:r>
            <a:r>
              <a:rPr lang="en-US" sz="1103" spc="22" dirty="0">
                <a:solidFill>
                  <a:srgbClr val="222222"/>
                </a:solidFill>
                <a:latin typeface="Open Sans Light"/>
              </a:rPr>
              <a:t>At Playhouse Nursery we follow EYFS Curriculum which guides the learning and teaching process and helps us to establish an optimum learning environment in our classes. We are the best EYFS nursery Dubai. As the best day care in Dubai, we believe that to engage, achieve and make positive contributions students must be healthy, secure, and safe. We value all of these needs and understand their contribution to the development of happy students in an enjoyable, encouraging, and stimulating atmosphere. The learning environment combines high standards with a broad and rich curriculum. We use a variety of play-based and structured activities striking a fine balance between both teacher-led and student-initiated play. Play underpins all development and learning for young children. Most children play spontaneously and it is through play that they develop intellectually, creatively, physically, socially, and emotionally.</a:t>
            </a:r>
          </a:p>
          <a:p>
            <a:pPr>
              <a:lnSpc>
                <a:spcPts val="1654"/>
              </a:lnSpc>
            </a:pPr>
            <a:endParaRPr lang="en-US" sz="1103" spc="22" dirty="0">
              <a:solidFill>
                <a:srgbClr val="222222"/>
              </a:solidFill>
              <a:latin typeface="Open Sans Light"/>
            </a:endParaRPr>
          </a:p>
          <a:p>
            <a:pPr>
              <a:lnSpc>
                <a:spcPts val="1654"/>
              </a:lnSpc>
            </a:pPr>
            <a:r>
              <a:rPr lang="en-US" sz="1103" spc="22" dirty="0">
                <a:solidFill>
                  <a:srgbClr val="222222"/>
                </a:solidFill>
                <a:latin typeface="Open Sans Light"/>
              </a:rPr>
              <a:t>We have programs developed for different age group of children. The programs have been created after careful consideration and identification of the requirement of children belonging to the specific age groups.</a:t>
            </a: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a:p>
            <a:pPr>
              <a:lnSpc>
                <a:spcPts val="1654"/>
              </a:lnSpc>
            </a:pPr>
            <a:endParaRPr lang="en-US" sz="1103" spc="22" dirty="0">
              <a:solidFill>
                <a:srgbClr val="222222"/>
              </a:solidFill>
              <a:latin typeface="Open Sans Light"/>
            </a:endParaRPr>
          </a:p>
        </p:txBody>
      </p:sp>
      <p:pic>
        <p:nvPicPr>
          <p:cNvPr id="7" name="Picture 7"/>
          <p:cNvPicPr>
            <a:picLocks noChangeAspect="1"/>
          </p:cNvPicPr>
          <p:nvPr/>
        </p:nvPicPr>
        <p:blipFill>
          <a:blip r:embed="rId4"/>
          <a:srcRect/>
          <a:stretch>
            <a:fillRect/>
          </a:stretch>
        </p:blipFill>
        <p:spPr>
          <a:xfrm>
            <a:off x="553579" y="578195"/>
            <a:ext cx="629949" cy="533739"/>
          </a:xfrm>
          <a:prstGeom prst="rect">
            <a:avLst/>
          </a:prstGeom>
        </p:spPr>
      </p:pic>
      <p:sp>
        <p:nvSpPr>
          <p:cNvPr id="8" name="TextBox 8"/>
          <p:cNvSpPr txBox="1"/>
          <p:nvPr/>
        </p:nvSpPr>
        <p:spPr>
          <a:xfrm>
            <a:off x="553579" y="1337312"/>
            <a:ext cx="2830126" cy="198324"/>
          </a:xfrm>
          <a:prstGeom prst="rect">
            <a:avLst/>
          </a:prstGeom>
        </p:spPr>
        <p:txBody>
          <a:bodyPr wrap="square" lIns="0" tIns="0" rIns="0" bIns="0" rtlCol="0" anchor="t">
            <a:spAutoFit/>
          </a:bodyPr>
          <a:lstStyle/>
          <a:p>
            <a:pPr>
              <a:lnSpc>
                <a:spcPts val="1652"/>
              </a:lnSpc>
            </a:pPr>
            <a:r>
              <a:rPr lang="en-US" sz="1400" spc="98" dirty="0">
                <a:solidFill>
                  <a:srgbClr val="000000"/>
                </a:solidFill>
                <a:latin typeface="Montserrat Classic Bold"/>
              </a:rPr>
              <a:t>EYFS British curriculum</a:t>
            </a:r>
          </a:p>
        </p:txBody>
      </p:sp>
      <p:sp>
        <p:nvSpPr>
          <p:cNvPr id="11" name="TextBox 11"/>
          <p:cNvSpPr txBox="1"/>
          <p:nvPr/>
        </p:nvSpPr>
        <p:spPr>
          <a:xfrm>
            <a:off x="1448656" y="578195"/>
            <a:ext cx="1935049" cy="269304"/>
          </a:xfrm>
          <a:prstGeom prst="rect">
            <a:avLst/>
          </a:prstGeom>
        </p:spPr>
        <p:txBody>
          <a:bodyPr lIns="0" tIns="0" rIns="0" bIns="0" rtlCol="0" anchor="t">
            <a:spAutoFit/>
          </a:bodyPr>
          <a:lstStyle/>
          <a:p>
            <a:pPr>
              <a:lnSpc>
                <a:spcPts val="2124"/>
              </a:lnSpc>
            </a:pPr>
            <a:r>
              <a:rPr lang="en-US" sz="1800" spc="126" dirty="0">
                <a:solidFill>
                  <a:srgbClr val="95C1D6"/>
                </a:solidFill>
                <a:latin typeface="Montserrat Classic Bold"/>
              </a:rPr>
              <a:t>CURRICULUM </a:t>
            </a:r>
          </a:p>
        </p:txBody>
      </p:sp>
      <p:sp>
        <p:nvSpPr>
          <p:cNvPr id="12" name="TextBox 12"/>
          <p:cNvSpPr txBox="1"/>
          <p:nvPr/>
        </p:nvSpPr>
        <p:spPr>
          <a:xfrm>
            <a:off x="553579" y="10219554"/>
            <a:ext cx="696811" cy="227787"/>
          </a:xfrm>
          <a:prstGeom prst="rect">
            <a:avLst/>
          </a:prstGeom>
        </p:spPr>
        <p:txBody>
          <a:bodyPr lIns="0" tIns="0" rIns="0" bIns="0" rtlCol="0" anchor="t">
            <a:spAutoFit/>
          </a:bodyPr>
          <a:lstStyle/>
          <a:p>
            <a:pPr>
              <a:lnSpc>
                <a:spcPts val="1853"/>
              </a:lnSpc>
            </a:pPr>
            <a:r>
              <a:rPr lang="en-US" sz="1323" spc="26" dirty="0">
                <a:solidFill>
                  <a:srgbClr val="FFFFFF"/>
                </a:solidFill>
                <a:latin typeface="Open Sans Light Bold"/>
              </a:rPr>
              <a:t>Page 5</a:t>
            </a:r>
          </a:p>
        </p:txBody>
      </p:sp>
      <p:sp>
        <p:nvSpPr>
          <p:cNvPr id="13" name="TextBox 13"/>
          <p:cNvSpPr txBox="1"/>
          <p:nvPr/>
        </p:nvSpPr>
        <p:spPr>
          <a:xfrm>
            <a:off x="553579" y="7984500"/>
            <a:ext cx="3448050" cy="205962"/>
          </a:xfrm>
          <a:prstGeom prst="rect">
            <a:avLst/>
          </a:prstGeom>
        </p:spPr>
        <p:txBody>
          <a:bodyPr lIns="0" tIns="0" rIns="0" bIns="0" rtlCol="0" anchor="t">
            <a:spAutoFit/>
          </a:bodyPr>
          <a:lstStyle/>
          <a:p>
            <a:pPr>
              <a:lnSpc>
                <a:spcPts val="1652"/>
              </a:lnSpc>
            </a:pPr>
            <a:endParaRPr lang="en-US" sz="1400" spc="98" dirty="0">
              <a:solidFill>
                <a:srgbClr val="000000"/>
              </a:solidFill>
              <a:latin typeface="Montserrat Classic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800100" y="762000"/>
            <a:ext cx="5944437" cy="28575"/>
          </a:xfrm>
          <a:prstGeom prst="rect">
            <a:avLst/>
          </a:prstGeom>
        </p:spPr>
      </p:pic>
      <p:pic>
        <p:nvPicPr>
          <p:cNvPr id="3" name="Picture 3"/>
          <p:cNvPicPr>
            <a:picLocks noChangeAspect="1"/>
          </p:cNvPicPr>
          <p:nvPr/>
        </p:nvPicPr>
        <p:blipFill>
          <a:blip r:embed="rId2"/>
          <a:srcRect/>
          <a:stretch>
            <a:fillRect/>
          </a:stretch>
        </p:blipFill>
        <p:spPr>
          <a:xfrm>
            <a:off x="6286500" y="571500"/>
            <a:ext cx="460125" cy="457638"/>
          </a:xfrm>
          <a:prstGeom prst="rect">
            <a:avLst/>
          </a:prstGeom>
        </p:spPr>
      </p:pic>
      <p:grpSp>
        <p:nvGrpSpPr>
          <p:cNvPr id="4" name="Group 4"/>
          <p:cNvGrpSpPr/>
          <p:nvPr/>
        </p:nvGrpSpPr>
        <p:grpSpPr>
          <a:xfrm>
            <a:off x="1010487" y="1339410"/>
            <a:ext cx="5734050" cy="1950559"/>
            <a:chOff x="0" y="0"/>
            <a:chExt cx="7645400" cy="2600745"/>
          </a:xfrm>
        </p:grpSpPr>
        <p:pic>
          <p:nvPicPr>
            <p:cNvPr id="5" name="Picture 5"/>
            <p:cNvPicPr>
              <a:picLocks noChangeAspect="1"/>
            </p:cNvPicPr>
            <p:nvPr/>
          </p:nvPicPr>
          <p:blipFill>
            <a:blip r:embed="rId3"/>
            <a:srcRect t="34209" b="14780"/>
            <a:stretch/>
          </p:blipFill>
          <p:spPr>
            <a:xfrm>
              <a:off x="0" y="0"/>
              <a:ext cx="7645400" cy="2600745"/>
            </a:xfrm>
            <a:prstGeom prst="rect">
              <a:avLst/>
            </a:prstGeom>
          </p:spPr>
        </p:pic>
      </p:grpSp>
      <p:grpSp>
        <p:nvGrpSpPr>
          <p:cNvPr id="6" name="Group 6"/>
          <p:cNvGrpSpPr/>
          <p:nvPr/>
        </p:nvGrpSpPr>
        <p:grpSpPr>
          <a:xfrm>
            <a:off x="-1845394" y="3738682"/>
            <a:ext cx="4660200" cy="6925356"/>
            <a:chOff x="0" y="0"/>
            <a:chExt cx="6213600" cy="9233809"/>
          </a:xfrm>
        </p:grpSpPr>
        <p:pic>
          <p:nvPicPr>
            <p:cNvPr id="7" name="Picture 7"/>
            <p:cNvPicPr>
              <a:picLocks noChangeAspect="1"/>
            </p:cNvPicPr>
            <p:nvPr/>
          </p:nvPicPr>
          <p:blipFill>
            <a:blip r:embed="rId4"/>
            <a:srcRect l="14090" r="41048"/>
            <a:stretch/>
          </p:blipFill>
          <p:spPr>
            <a:xfrm>
              <a:off x="0" y="0"/>
              <a:ext cx="6213600" cy="9233809"/>
            </a:xfrm>
            <a:prstGeom prst="rect">
              <a:avLst/>
            </a:prstGeom>
          </p:spPr>
        </p:pic>
      </p:grpSp>
      <p:pic>
        <p:nvPicPr>
          <p:cNvPr id="8" name="Picture 8"/>
          <p:cNvPicPr>
            <a:picLocks noChangeAspect="1"/>
          </p:cNvPicPr>
          <p:nvPr/>
        </p:nvPicPr>
        <p:blipFill>
          <a:blip r:embed="rId5"/>
          <a:srcRect/>
          <a:stretch>
            <a:fillRect/>
          </a:stretch>
        </p:blipFill>
        <p:spPr>
          <a:xfrm>
            <a:off x="2876887" y="10375900"/>
            <a:ext cx="4303806" cy="1981200"/>
          </a:xfrm>
          <a:prstGeom prst="rect">
            <a:avLst/>
          </a:prstGeom>
        </p:spPr>
      </p:pic>
      <p:sp>
        <p:nvSpPr>
          <p:cNvPr id="9" name="TextBox 9"/>
          <p:cNvSpPr txBox="1"/>
          <p:nvPr/>
        </p:nvSpPr>
        <p:spPr>
          <a:xfrm>
            <a:off x="6375413" y="722034"/>
            <a:ext cx="295275" cy="190500"/>
          </a:xfrm>
          <a:prstGeom prst="rect">
            <a:avLst/>
          </a:prstGeom>
        </p:spPr>
        <p:txBody>
          <a:bodyPr lIns="0" tIns="0" rIns="0" bIns="0" rtlCol="0" anchor="t">
            <a:spAutoFit/>
          </a:bodyPr>
          <a:lstStyle/>
          <a:p>
            <a:pPr algn="ctr">
              <a:lnSpc>
                <a:spcPts val="1290"/>
              </a:lnSpc>
            </a:pPr>
            <a:r>
              <a:rPr lang="en-US" sz="1103" spc="176">
                <a:solidFill>
                  <a:srgbClr val="FDFEFE"/>
                </a:solidFill>
                <a:latin typeface="Montserrat Classic Bold"/>
              </a:rPr>
              <a:t>01</a:t>
            </a:r>
          </a:p>
        </p:txBody>
      </p:sp>
      <p:sp>
        <p:nvSpPr>
          <p:cNvPr id="10" name="TextBox 10"/>
          <p:cNvSpPr txBox="1"/>
          <p:nvPr/>
        </p:nvSpPr>
        <p:spPr>
          <a:xfrm>
            <a:off x="1245097" y="1538211"/>
            <a:ext cx="3980953" cy="359073"/>
          </a:xfrm>
          <a:prstGeom prst="rect">
            <a:avLst/>
          </a:prstGeom>
        </p:spPr>
        <p:txBody>
          <a:bodyPr wrap="square" lIns="0" tIns="0" rIns="0" bIns="0" rtlCol="0" anchor="t">
            <a:spAutoFit/>
          </a:bodyPr>
          <a:lstStyle/>
          <a:p>
            <a:pPr>
              <a:lnSpc>
                <a:spcPts val="2808"/>
              </a:lnSpc>
            </a:pPr>
            <a:r>
              <a:rPr lang="en-US" sz="2400" spc="384" dirty="0">
                <a:solidFill>
                  <a:srgbClr val="000000"/>
                </a:solidFill>
                <a:latin typeface="Montserrat Classic Bold"/>
              </a:rPr>
              <a:t>EYFS PRIME AREAS</a:t>
            </a:r>
          </a:p>
        </p:txBody>
      </p:sp>
      <p:sp>
        <p:nvSpPr>
          <p:cNvPr id="12" name="TextBox 12"/>
          <p:cNvSpPr txBox="1"/>
          <p:nvPr/>
        </p:nvSpPr>
        <p:spPr>
          <a:xfrm>
            <a:off x="2898255" y="3861505"/>
            <a:ext cx="3846282" cy="6736524"/>
          </a:xfrm>
          <a:prstGeom prst="rect">
            <a:avLst/>
          </a:prstGeom>
        </p:spPr>
        <p:txBody>
          <a:bodyPr lIns="0" tIns="0" rIns="0" bIns="0" rtlCol="0" anchor="t">
            <a:spAutoFit/>
          </a:bodyPr>
          <a:lstStyle/>
          <a:p>
            <a:pPr>
              <a:lnSpc>
                <a:spcPts val="1679"/>
              </a:lnSpc>
            </a:pPr>
            <a:r>
              <a:rPr lang="en-US" dirty="0">
                <a:solidFill>
                  <a:schemeClr val="tx2">
                    <a:lumMod val="40000"/>
                    <a:lumOff val="60000"/>
                  </a:schemeClr>
                </a:solidFill>
                <a:latin typeface="Montserrat Classic" charset="0" panose="020B0604020202020204"/>
              </a:rPr>
              <a:t>PERSONAL, SOCIAL AND EMOTIONAL DEVELOPMENT</a:t>
            </a:r>
          </a:p>
          <a:p>
            <a:pPr>
              <a:lnSpc>
                <a:spcPts val="1679"/>
              </a:lnSpc>
            </a:pPr>
            <a:r>
              <a:rPr lang="en-US" sz="1200" dirty="0">
                <a:solidFill>
                  <a:srgbClr val="000000"/>
                </a:solidFill>
                <a:latin typeface="Lato"/>
              </a:rPr>
              <a:t>This is an important area in child development as it influences every child's emotional well-being as well as helps them to build relationships, self-confidence, self-awareness, and manage Communication &amp; Language focus on listening, attention, understanding, and speaking feelings and behaviors.</a:t>
            </a:r>
          </a:p>
          <a:p>
            <a:pPr>
              <a:lnSpc>
                <a:spcPts val="1679"/>
              </a:lnSpc>
            </a:pPr>
            <a:endParaRPr lang="en-US" sz="1200" dirty="0">
              <a:solidFill>
                <a:srgbClr val="000000"/>
              </a:solidFill>
              <a:latin typeface="Lato"/>
            </a:endParaRPr>
          </a:p>
          <a:p>
            <a:pPr>
              <a:lnSpc>
                <a:spcPts val="1679"/>
              </a:lnSpc>
            </a:pPr>
            <a:r>
              <a:rPr lang="en-US" dirty="0">
                <a:solidFill>
                  <a:schemeClr val="accent1"/>
                </a:solidFill>
                <a:latin typeface="Montserrat Classic" charset="0" panose="020B0604020202020204"/>
              </a:rPr>
              <a:t>LITERACY</a:t>
            </a:r>
          </a:p>
          <a:p>
            <a:pPr>
              <a:lnSpc>
                <a:spcPts val="1679"/>
              </a:lnSpc>
            </a:pPr>
            <a:r>
              <a:rPr lang="en-US" sz="1200" dirty="0">
                <a:solidFill>
                  <a:srgbClr val="000000"/>
                </a:solidFill>
                <a:latin typeface="Lato"/>
              </a:rPr>
              <a:t>Literacy is all about encouraging children to link sounds and letters and preparing them to read and write.</a:t>
            </a:r>
          </a:p>
          <a:p>
            <a:pPr>
              <a:lnSpc>
                <a:spcPts val="1679"/>
              </a:lnSpc>
            </a:pPr>
            <a:endParaRPr lang="en-US" sz="1200" dirty="0">
              <a:solidFill>
                <a:srgbClr val="000000"/>
              </a:solidFill>
              <a:latin typeface="Lato"/>
            </a:endParaRPr>
          </a:p>
          <a:p>
            <a:pPr>
              <a:lnSpc>
                <a:spcPts val="1679"/>
              </a:lnSpc>
            </a:pPr>
            <a:r>
              <a:rPr lang="en-US" dirty="0">
                <a:solidFill>
                  <a:schemeClr val="accent1"/>
                </a:solidFill>
                <a:latin typeface="Montserrat Classic" charset="0" panose="020B0604020202020204"/>
              </a:rPr>
              <a:t>MATHEMATICS</a:t>
            </a:r>
          </a:p>
          <a:p>
            <a:pPr>
              <a:lnSpc>
                <a:spcPts val="1679"/>
              </a:lnSpc>
            </a:pPr>
            <a:r>
              <a:rPr lang="en-US" sz="1200" dirty="0">
                <a:solidFill>
                  <a:srgbClr val="000000"/>
                </a:solidFill>
                <a:latin typeface="Lato"/>
              </a:rPr>
              <a:t>Mathematics is all about providing children with opportunities to develop and improve their skills in counting, understanding and using numbers, describe shapes, spaces, and measures.</a:t>
            </a:r>
          </a:p>
          <a:p>
            <a:pPr>
              <a:lnSpc>
                <a:spcPts val="1679"/>
              </a:lnSpc>
            </a:pPr>
            <a:endParaRPr lang="en-US" sz="1200" dirty="0">
              <a:solidFill>
                <a:srgbClr val="000000"/>
              </a:solidFill>
              <a:latin typeface="Lato"/>
            </a:endParaRPr>
          </a:p>
          <a:p>
            <a:pPr>
              <a:lnSpc>
                <a:spcPts val="1679"/>
              </a:lnSpc>
            </a:pPr>
            <a:r>
              <a:rPr lang="en-US" dirty="0">
                <a:solidFill>
                  <a:schemeClr val="accent1"/>
                </a:solidFill>
                <a:latin typeface="Montserrat Classic" charset="0" panose="020B0604020202020204"/>
              </a:rPr>
              <a:t>UNDERSTANDING THE WORLD </a:t>
            </a:r>
          </a:p>
          <a:p>
            <a:pPr>
              <a:lnSpc>
                <a:spcPts val="1679"/>
              </a:lnSpc>
            </a:pPr>
            <a:r>
              <a:rPr lang="en-US" sz="1200" dirty="0">
                <a:solidFill>
                  <a:srgbClr val="000000"/>
                </a:solidFill>
                <a:latin typeface="Lato"/>
              </a:rPr>
              <a:t>It helps and guides children to make sense of their physical world, their community, people, and also technology.</a:t>
            </a:r>
          </a:p>
          <a:p>
            <a:pPr>
              <a:lnSpc>
                <a:spcPts val="1679"/>
              </a:lnSpc>
            </a:pPr>
            <a:endParaRPr lang="en-US" sz="1200" dirty="0">
              <a:solidFill>
                <a:srgbClr val="000000"/>
              </a:solidFill>
              <a:latin typeface="Lato"/>
            </a:endParaRPr>
          </a:p>
          <a:p>
            <a:pPr>
              <a:lnSpc>
                <a:spcPts val="1679"/>
              </a:lnSpc>
            </a:pPr>
            <a:r>
              <a:rPr lang="en-US" dirty="0">
                <a:solidFill>
                  <a:schemeClr val="accent1"/>
                </a:solidFill>
                <a:latin typeface="Montserrat Classic" charset="0" panose="020B0604020202020204"/>
              </a:rPr>
              <a:t>EXPRESSIVE ARTS AND DESIGN</a:t>
            </a:r>
          </a:p>
          <a:p>
            <a:pPr>
              <a:lnSpc>
                <a:spcPts val="1679"/>
              </a:lnSpc>
            </a:pPr>
            <a:r>
              <a:rPr lang="en-US" sz="1200" dirty="0">
                <a:solidFill>
                  <a:srgbClr val="000000"/>
                </a:solidFill>
                <a:latin typeface="Lato"/>
              </a:rPr>
              <a:t>Young children benefit from discovering art by doing and exploring various art forms and materials. They are naturally curious and love to experiment with colors, textures, and art tools that provide opportunities and encouragement for sharing their thoughts, ideas, and feelings through a variety of activities.  </a:t>
            </a:r>
          </a:p>
        </p:txBody>
      </p:sp>
      <p:sp>
        <p:nvSpPr>
          <p:cNvPr id="17" name="Rectangle 6"/>
          <p:cNvSpPr>
            <a:spLocks noChangeArrowheads="1"/>
          </p:cNvSpPr>
          <p:nvPr/>
        </p:nvSpPr>
        <p:spPr bwMode="auto">
          <a:xfrm>
            <a:off x="0" y="457200"/>
            <a:ext cx="7556500" cy="15875"/>
          </a:xfrm>
          <a:prstGeom prst="rect">
            <a:avLst/>
          </a:prstGeom>
          <a:solidFill>
            <a:srgbClr val="000000"/>
          </a:solidFill>
          <a:ln w="9525">
            <a:solidFill>
              <a:schemeClr val="tx1"/>
            </a:solidFill>
            <a:prstDash val="solid"/>
            <a:miter lim="800000"/>
          </a:ln>
          <a:effectLst/>
        </p:spPr>
        <p:txBody>
          <a:bodyPr vert="horz" wrap="none" lIns="91440" tIns="45720" rIns="91440" bIns="45720" anchor="ctr">
            <a:prstTxWarp prst="textNoShape">
              <a:avLst/>
            </a:prstTxWarp>
            <a:spAutoFit/>
          </a:bodyPr>
          <a:lstStyle/>
          <a:p>
            <a:endParaRPr lang="en-AE"/>
          </a:p>
        </p:txBody>
      </p:sp>
      <p:sp>
        <p:nvSpPr>
          <p:cNvPr id="18" name="Rectangle 7"/>
          <p:cNvSpPr>
            <a:spLocks noChangeArrowheads="1"/>
          </p:cNvSpPr>
          <p:nvPr/>
        </p:nvSpPr>
        <p:spPr bwMode="auto">
          <a:xfrm>
            <a:off x="0" y="473075"/>
            <a:ext cx="7556500" cy="457200"/>
          </a:xfrm>
          <a:prstGeom prst="rect">
            <a:avLst/>
          </a:prstGeom>
          <a:noFill/>
          <a:ln>
            <a:noFill/>
          </a:ln>
          <a:effectLst/>
        </p:spPr>
        <p:txBody>
          <a:bodyPr vert="horz" wrap="none" lIns="91440" tIns="45720" rIns="91440" bIns="45720" anchor="ctr">
            <a:prstTxWarp prst="textNoShape">
              <a:avLst/>
            </a:prstTxWarp>
            <a:spAutoFit/>
          </a:bodyPr>
          <a:lstStyle/>
          <a:p>
            <a:pPr marL="0" marR="0" indent="0" algn="l" defTabSz="914400" rtl="0" eaLnBrk="0" fontAlgn="base" latinLnBrk="0" hangingPunct="0">
              <a:lnSpc>
                <a:spcPct val="100000"/>
              </a:lnSpc>
              <a:spcBef>
                <a:spcPct val="0"/>
              </a:spcBef>
              <a:spcAft>
                <a:spcPct val="0"/>
              </a:spcAft>
              <a:buSzPct val="100000"/>
              <a:buFontTx/>
              <a:buNone/>
            </a:pPr>
            <a:r>
              <a:rPr kumimoji="0" lang="en-US" altLang="en-US" sz="1300" b="0" i="0" u="none" strike="noStrike" cap="none" normalizeH="0" baseline="0">
                <a:ln>
                  <a:noFill/>
                </a:ln>
                <a:solidFill>
                  <a:srgbClr val="FFFFFF"/>
                </a:solidFill>
                <a:effectLst/>
                <a:latin typeface="Poppins" pitchFamily="2" charset="0" panose="00000500000000000000"/>
                <a:cs typeface="Poppins" pitchFamily="2" charset="0" panose="00000500000000000000"/>
              </a:rPr>
              <a:t>Young children benefit from discovering art by doing and exploring various art forms and materials. They are naturally curious and love to experiment with colors, textures, and art tools that provide opportunities and encouragement for sharing their thoughts, ideas, and feelings through a variety of activities.</a:t>
            </a:r>
            <a:endParaRPr kumimoji="0" lang="en-US" altLang="en-US" sz="1800" b="0" i="0" u="none" strike="noStrike" cap="none" normalizeH="0" baseline="0">
              <a:ln>
                <a:noFill/>
              </a:ln>
              <a:solidFill>
                <a:schemeClr val="tx1"/>
              </a:solidFill>
              <a:effectLst/>
              <a:latin typeface="Arial" pitchFamily="34" charset="0"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7350" y="1135080"/>
            <a:ext cx="8166210" cy="2413351"/>
            <a:chOff x="0" y="0"/>
            <a:chExt cx="10888280" cy="3217801"/>
          </a:xfrm>
        </p:grpSpPr>
        <p:pic>
          <p:nvPicPr>
            <p:cNvPr id="3" name="Picture 3"/>
            <p:cNvPicPr>
              <a:picLocks noChangeAspect="1"/>
            </p:cNvPicPr>
            <p:nvPr/>
          </p:nvPicPr>
          <p:blipFill>
            <a:blip r:embed="rId1"/>
            <a:srcRect t="38980" b="11764"/>
            <a:stretch/>
          </p:blipFill>
          <p:spPr>
            <a:xfrm>
              <a:off x="0" y="0"/>
              <a:ext cx="10888280" cy="3217801"/>
            </a:xfrm>
            <a:prstGeom prst="rect">
              <a:avLst/>
            </a:prstGeom>
          </p:spPr>
        </p:pic>
      </p:grpSp>
      <p:grpSp>
        <p:nvGrpSpPr>
          <p:cNvPr id="4" name="Group 4"/>
          <p:cNvGrpSpPr/>
          <p:nvPr/>
        </p:nvGrpSpPr>
        <p:grpSpPr>
          <a:xfrm>
            <a:off x="273050" y="7038005"/>
            <a:ext cx="2438400" cy="331041"/>
            <a:chOff x="0" y="0"/>
            <a:chExt cx="4943702" cy="726754"/>
          </a:xfrm>
        </p:grpSpPr>
        <p:sp>
          <p:nvSpPr>
            <p:cNvPr id="5" name="Freeform 5"/>
            <p:cNvSpPr/>
            <p:nvPr/>
          </p:nvSpPr>
          <p:spPr>
            <a:xfrm>
              <a:off x="0" y="0"/>
              <a:ext cx="4943702" cy="726754"/>
            </a:xfrm>
            <a:custGeom>
              <a:avLst/>
              <a:rect l="l" t="t" r="r" b="b"/>
              <a:pathLst>
                <a:path w="4943702" h="726754">
                  <a:moveTo>
                    <a:pt x="0" y="0"/>
                  </a:moveTo>
                  <a:lnTo>
                    <a:pt x="4943702" y="0"/>
                  </a:lnTo>
                  <a:lnTo>
                    <a:pt x="4943702" y="726754"/>
                  </a:lnTo>
                  <a:lnTo>
                    <a:pt x="0" y="726754"/>
                  </a:lnTo>
                  <a:lnTo>
                    <a:pt x="0" y="0"/>
                  </a:lnTo>
                  <a:close/>
                </a:path>
              </a:pathLst>
            </a:custGeom>
            <a:solidFill>
              <a:srgbClr val="95B0CE"/>
            </a:solidFill>
          </p:spPr>
          <p:txBody>
            <a:bodyPr/>
            <a:lstStyle/>
            <a:p/>
          </p:txBody>
        </p:sp>
      </p:grpSp>
      <p:grpSp>
        <p:nvGrpSpPr>
          <p:cNvPr id="6" name="Group 6"/>
          <p:cNvGrpSpPr/>
          <p:nvPr/>
        </p:nvGrpSpPr>
        <p:grpSpPr>
          <a:xfrm>
            <a:off x="1330553" y="9613900"/>
            <a:ext cx="3010134" cy="448078"/>
            <a:chOff x="0" y="0"/>
            <a:chExt cx="4882239" cy="726754"/>
          </a:xfrm>
        </p:grpSpPr>
        <p:sp>
          <p:nvSpPr>
            <p:cNvPr id="7" name="Freeform 7"/>
            <p:cNvSpPr/>
            <p:nvPr/>
          </p:nvSpPr>
          <p:spPr>
            <a:xfrm>
              <a:off x="0" y="0"/>
              <a:ext cx="4882239" cy="726754"/>
            </a:xfrm>
            <a:custGeom>
              <a:avLst/>
              <a:rect l="l" t="t" r="r" b="b"/>
              <a:pathLst>
                <a:path w="4882239" h="726754">
                  <a:moveTo>
                    <a:pt x="0" y="0"/>
                  </a:moveTo>
                  <a:lnTo>
                    <a:pt x="4882239" y="0"/>
                  </a:lnTo>
                  <a:lnTo>
                    <a:pt x="4882239" y="726754"/>
                  </a:lnTo>
                  <a:lnTo>
                    <a:pt x="0" y="726754"/>
                  </a:lnTo>
                  <a:lnTo>
                    <a:pt x="0" y="0"/>
                  </a:lnTo>
                  <a:close/>
                </a:path>
              </a:pathLst>
            </a:custGeom>
            <a:solidFill>
              <a:srgbClr val="95B0CE"/>
            </a:solidFill>
          </p:spPr>
          <p:txBody>
            <a:bodyPr/>
            <a:lstStyle/>
            <a:p/>
          </p:txBody>
        </p:sp>
      </p:grpSp>
      <p:grpSp>
        <p:nvGrpSpPr>
          <p:cNvPr id="8" name="Group 8"/>
          <p:cNvGrpSpPr/>
          <p:nvPr/>
        </p:nvGrpSpPr>
        <p:grpSpPr>
          <a:xfrm>
            <a:off x="0" y="4043486"/>
            <a:ext cx="2781509" cy="448078"/>
            <a:chOff x="0" y="0"/>
            <a:chExt cx="4511426" cy="726754"/>
          </a:xfrm>
        </p:grpSpPr>
        <p:sp>
          <p:nvSpPr>
            <p:cNvPr id="9" name="Freeform 9"/>
            <p:cNvSpPr/>
            <p:nvPr/>
          </p:nvSpPr>
          <p:spPr>
            <a:xfrm>
              <a:off x="0" y="0"/>
              <a:ext cx="4511425" cy="726754"/>
            </a:xfrm>
            <a:custGeom>
              <a:avLst/>
              <a:rect l="l" t="t" r="r" b="b"/>
              <a:pathLst>
                <a:path w="4511425" h="726754">
                  <a:moveTo>
                    <a:pt x="0" y="0"/>
                  </a:moveTo>
                  <a:lnTo>
                    <a:pt x="4511425" y="0"/>
                  </a:lnTo>
                  <a:lnTo>
                    <a:pt x="4511425" y="726754"/>
                  </a:lnTo>
                  <a:lnTo>
                    <a:pt x="0" y="726754"/>
                  </a:lnTo>
                  <a:lnTo>
                    <a:pt x="0" y="0"/>
                  </a:lnTo>
                  <a:close/>
                </a:path>
              </a:pathLst>
            </a:custGeom>
            <a:solidFill>
              <a:srgbClr val="95B0CE"/>
            </a:solidFill>
          </p:spPr>
          <p:txBody>
            <a:bodyPr/>
            <a:lstStyle/>
            <a:p>
              <a:r>
                <a:rPr lang="en-US" dirty="0">
                  <a:solidFill>
                    <a:schemeClr val="bg1"/>
                  </a:solidFill>
                  <a:latin typeface="Montserrat Classic" charset="0" panose="020B0604020202020204"/>
                </a:rPr>
                <a:t>           OUR BRANCHES </a:t>
              </a:r>
              <a:endParaRPr lang="en-AE" dirty="0"/>
            </a:p>
          </p:txBody>
        </p:sp>
      </p:grpSp>
      <p:sp>
        <p:nvSpPr>
          <p:cNvPr id="10" name="TextBox 10"/>
          <p:cNvSpPr txBox="1"/>
          <p:nvPr/>
        </p:nvSpPr>
        <p:spPr>
          <a:xfrm>
            <a:off x="560684" y="10214781"/>
            <a:ext cx="696811" cy="169863"/>
          </a:xfrm>
          <a:prstGeom prst="rect">
            <a:avLst/>
          </a:prstGeom>
        </p:spPr>
        <p:txBody>
          <a:bodyPr lIns="0" tIns="0" rIns="0" bIns="0" rtlCol="0" anchor="t">
            <a:spAutoFit/>
          </a:bodyPr>
          <a:lstStyle/>
          <a:p>
            <a:pPr>
              <a:lnSpc>
                <a:spcPts val="1400"/>
              </a:lnSpc>
            </a:pPr>
            <a:r>
              <a:rPr lang="en-US" sz="1000" spc="20">
                <a:solidFill>
                  <a:srgbClr val="FFFFFF"/>
                </a:solidFill>
                <a:latin typeface="Open Sans Light Bold"/>
              </a:rPr>
              <a:t>Page 7</a:t>
            </a:r>
          </a:p>
        </p:txBody>
      </p:sp>
      <p:pic>
        <p:nvPicPr>
          <p:cNvPr id="11" name="Picture 11"/>
          <p:cNvPicPr>
            <a:picLocks noChangeAspect="1"/>
          </p:cNvPicPr>
          <p:nvPr/>
        </p:nvPicPr>
        <p:blipFill>
          <a:blip r:embed="rId2"/>
          <a:srcRect/>
          <a:stretch>
            <a:fillRect/>
          </a:stretch>
        </p:blipFill>
        <p:spPr>
          <a:xfrm>
            <a:off x="-572925" y="9936000"/>
            <a:ext cx="8705850" cy="1142513"/>
          </a:xfrm>
          <a:prstGeom prst="rect">
            <a:avLst/>
          </a:prstGeom>
        </p:spPr>
      </p:pic>
      <p:sp>
        <p:nvSpPr>
          <p:cNvPr id="12" name="TextBox 12"/>
          <p:cNvSpPr txBox="1"/>
          <p:nvPr/>
        </p:nvSpPr>
        <p:spPr>
          <a:xfrm>
            <a:off x="6166457" y="420439"/>
            <a:ext cx="1057275" cy="381000"/>
          </a:xfrm>
          <a:prstGeom prst="rect">
            <a:avLst/>
          </a:prstGeom>
        </p:spPr>
        <p:txBody>
          <a:bodyPr lIns="0" tIns="0" rIns="0" bIns="0" rtlCol="0" anchor="t">
            <a:spAutoFit/>
          </a:bodyPr>
          <a:lstStyle/>
          <a:p>
            <a:pPr algn="r">
              <a:lnSpc>
                <a:spcPts val="1438"/>
              </a:lnSpc>
            </a:pPr>
            <a:r>
              <a:rPr lang="en-US" sz="882" spc="105">
                <a:solidFill>
                  <a:srgbClr val="FFFFFF"/>
                </a:solidFill>
                <a:latin typeface="Lora"/>
              </a:rPr>
              <a:t>MARKETING REPORT</a:t>
            </a:r>
          </a:p>
        </p:txBody>
      </p:sp>
      <p:pic>
        <p:nvPicPr>
          <p:cNvPr id="13" name="Picture 13"/>
          <p:cNvPicPr>
            <a:picLocks noChangeAspect="1"/>
          </p:cNvPicPr>
          <p:nvPr/>
        </p:nvPicPr>
        <p:blipFill>
          <a:blip r:embed="rId3"/>
          <a:srcRect/>
          <a:stretch>
            <a:fillRect/>
          </a:stretch>
        </p:blipFill>
        <p:spPr>
          <a:xfrm>
            <a:off x="945598" y="698767"/>
            <a:ext cx="5944437" cy="28575"/>
          </a:xfrm>
          <a:prstGeom prst="rect">
            <a:avLst/>
          </a:prstGeom>
        </p:spPr>
      </p:pic>
      <p:pic>
        <p:nvPicPr>
          <p:cNvPr id="14" name="Picture 14"/>
          <p:cNvPicPr>
            <a:picLocks noChangeAspect="1"/>
          </p:cNvPicPr>
          <p:nvPr/>
        </p:nvPicPr>
        <p:blipFill>
          <a:blip r:embed="rId4"/>
          <a:srcRect/>
          <a:stretch>
            <a:fillRect/>
          </a:stretch>
        </p:blipFill>
        <p:spPr>
          <a:xfrm>
            <a:off x="669965" y="469948"/>
            <a:ext cx="460125" cy="457638"/>
          </a:xfrm>
          <a:prstGeom prst="rect">
            <a:avLst/>
          </a:prstGeom>
        </p:spPr>
      </p:pic>
      <p:pic>
        <p:nvPicPr>
          <p:cNvPr id="15" name="Picture 15"/>
          <p:cNvPicPr>
            <a:picLocks noChangeAspect="1"/>
          </p:cNvPicPr>
          <p:nvPr/>
        </p:nvPicPr>
        <p:blipFill>
          <a:blip r:embed="rId4"/>
          <a:srcRect/>
          <a:stretch>
            <a:fillRect/>
          </a:stretch>
        </p:blipFill>
        <p:spPr>
          <a:xfrm>
            <a:off x="3898900" y="-412699"/>
            <a:ext cx="4674408" cy="576702"/>
          </a:xfrm>
          <a:prstGeom prst="rect">
            <a:avLst/>
          </a:prstGeom>
        </p:spPr>
      </p:pic>
      <p:sp>
        <p:nvSpPr>
          <p:cNvPr id="16" name="TextBox 16"/>
          <p:cNvSpPr txBox="1"/>
          <p:nvPr/>
        </p:nvSpPr>
        <p:spPr>
          <a:xfrm>
            <a:off x="501650" y="4508500"/>
            <a:ext cx="6150015" cy="343622"/>
          </a:xfrm>
          <a:prstGeom prst="rect">
            <a:avLst/>
          </a:prstGeom>
        </p:spPr>
        <p:txBody>
          <a:bodyPr lIns="0" tIns="0" rIns="0" bIns="0" rtlCol="0" anchor="t">
            <a:spAutoFit/>
          </a:bodyPr>
          <a:lstStyle/>
          <a:p>
            <a:pPr>
              <a:lnSpc>
                <a:spcPts val="1376"/>
              </a:lnSpc>
            </a:pPr>
            <a:endParaRPr lang="en-US" sz="899" dirty="0">
              <a:solidFill>
                <a:srgbClr val="000000"/>
              </a:solidFill>
              <a:latin typeface="Montserrat Light"/>
            </a:endParaRPr>
          </a:p>
          <a:p>
            <a:pPr marL="194309" lvl="1" indent="-97155">
              <a:lnSpc>
                <a:spcPts val="1376"/>
              </a:lnSpc>
              <a:buFont typeface="Arial" pitchFamily="34" charset="0" panose="020B0604020202020204"/>
              <a:buChar char="•"/>
            </a:pPr>
            <a:endParaRPr lang="en-US" sz="899" dirty="0">
              <a:solidFill>
                <a:srgbClr val="000000"/>
              </a:solidFill>
              <a:latin typeface="Montserrat Light"/>
            </a:endParaRPr>
          </a:p>
        </p:txBody>
      </p:sp>
      <p:sp>
        <p:nvSpPr>
          <p:cNvPr id="17" name="TextBox 17"/>
          <p:cNvSpPr txBox="1"/>
          <p:nvPr/>
        </p:nvSpPr>
        <p:spPr>
          <a:xfrm>
            <a:off x="2835620" y="401801"/>
            <a:ext cx="2164393" cy="230832"/>
          </a:xfrm>
          <a:prstGeom prst="rect">
            <a:avLst/>
          </a:prstGeom>
        </p:spPr>
        <p:txBody>
          <a:bodyPr lIns="0" tIns="0" rIns="0" bIns="0" rtlCol="0" anchor="t">
            <a:spAutoFit/>
          </a:bodyPr>
          <a:lstStyle/>
          <a:p>
            <a:pPr algn="ctr">
              <a:lnSpc>
                <a:spcPts val="1792"/>
              </a:lnSpc>
            </a:pPr>
            <a:endParaRPr lang="en-US" sz="1600" spc="32" dirty="0">
              <a:solidFill>
                <a:srgbClr val="000000"/>
              </a:solidFill>
              <a:latin typeface="Montserrat Classic Bold"/>
            </a:endParaRPr>
          </a:p>
        </p:txBody>
      </p:sp>
      <p:sp>
        <p:nvSpPr>
          <p:cNvPr id="18" name="TextBox 18"/>
          <p:cNvSpPr txBox="1"/>
          <p:nvPr/>
        </p:nvSpPr>
        <p:spPr>
          <a:xfrm>
            <a:off x="613773" y="5692923"/>
            <a:ext cx="2060114" cy="301884"/>
          </a:xfrm>
          <a:prstGeom prst="rect">
            <a:avLst/>
          </a:prstGeom>
        </p:spPr>
        <p:txBody>
          <a:bodyPr lIns="0" tIns="0" rIns="0" bIns="0" rtlCol="0" anchor="t">
            <a:spAutoFit/>
          </a:bodyPr>
          <a:lstStyle/>
          <a:p>
            <a:pPr algn="r">
              <a:lnSpc>
                <a:spcPts val="2404"/>
              </a:lnSpc>
            </a:pPr>
            <a:endParaRPr lang="en-US" sz="1717" spc="171" dirty="0">
              <a:solidFill>
                <a:srgbClr val="FFFFFF"/>
              </a:solidFill>
              <a:latin typeface="Montserrat Classic" charset="0" panose="020B0604020202020204"/>
            </a:endParaRPr>
          </a:p>
        </p:txBody>
      </p:sp>
      <p:sp>
        <p:nvSpPr>
          <p:cNvPr id="19" name="TextBox 19"/>
          <p:cNvSpPr txBox="1"/>
          <p:nvPr/>
        </p:nvSpPr>
        <p:spPr>
          <a:xfrm>
            <a:off x="614061" y="7801509"/>
            <a:ext cx="2059825" cy="292132"/>
          </a:xfrm>
          <a:prstGeom prst="rect">
            <a:avLst/>
          </a:prstGeom>
        </p:spPr>
        <p:txBody>
          <a:bodyPr lIns="0" tIns="0" rIns="0" bIns="0" rtlCol="0" anchor="t">
            <a:spAutoFit/>
          </a:bodyPr>
          <a:lstStyle/>
          <a:p>
            <a:pPr algn="r">
              <a:lnSpc>
                <a:spcPts val="2404"/>
              </a:lnSpc>
            </a:pPr>
            <a:r>
              <a:rPr lang="en-US" sz="1717" spc="171">
                <a:solidFill>
                  <a:srgbClr val="FFFFFF"/>
                </a:solidFill>
                <a:latin typeface="Montserrat Classic" charset="0" panose="020B0604020202020204"/>
              </a:rPr>
              <a:t>TIMELINE</a:t>
            </a:r>
          </a:p>
        </p:txBody>
      </p:sp>
      <p:sp>
        <p:nvSpPr>
          <p:cNvPr id="20" name="TextBox 20"/>
          <p:cNvSpPr txBox="1"/>
          <p:nvPr/>
        </p:nvSpPr>
        <p:spPr>
          <a:xfrm>
            <a:off x="632229" y="4102409"/>
            <a:ext cx="2041658" cy="273536"/>
          </a:xfrm>
          <a:prstGeom prst="rect">
            <a:avLst/>
          </a:prstGeom>
        </p:spPr>
        <p:txBody>
          <a:bodyPr lIns="0" tIns="0" rIns="0" bIns="0" rtlCol="0" anchor="t">
            <a:spAutoFit/>
          </a:bodyPr>
          <a:lstStyle/>
          <a:p>
            <a:pPr algn="ctr">
              <a:lnSpc>
                <a:spcPts val="2404"/>
              </a:lnSpc>
            </a:pPr>
            <a:r>
              <a:rPr lang="en-US" sz="1717" spc="171" dirty="0">
                <a:solidFill>
                  <a:srgbClr val="FFFFFF"/>
                </a:solidFill>
                <a:latin typeface="Montserrat Classic" charset="0" panose="020B0604020202020204"/>
              </a:rPr>
              <a:t> </a:t>
            </a:r>
          </a:p>
        </p:txBody>
      </p:sp>
      <p:sp>
        <p:nvSpPr>
          <p:cNvPr id="21" name="TextBox 21"/>
          <p:cNvSpPr txBox="1"/>
          <p:nvPr/>
        </p:nvSpPr>
        <p:spPr>
          <a:xfrm>
            <a:off x="669965" y="4725870"/>
            <a:ext cx="5982535" cy="163186"/>
          </a:xfrm>
          <a:prstGeom prst="rect">
            <a:avLst/>
          </a:prstGeom>
        </p:spPr>
        <p:txBody>
          <a:bodyPr lIns="0" tIns="0" rIns="0" bIns="0" rtlCol="0" anchor="t">
            <a:spAutoFit/>
          </a:bodyPr>
          <a:lstStyle/>
          <a:p>
            <a:pPr>
              <a:lnSpc>
                <a:spcPts val="1377"/>
              </a:lnSpc>
            </a:pPr>
            <a:endParaRPr lang="en-US" sz="900" dirty="0">
              <a:solidFill>
                <a:srgbClr val="000000"/>
              </a:solidFill>
              <a:latin typeface="Montserrat Light"/>
            </a:endParaRPr>
          </a:p>
        </p:txBody>
      </p:sp>
      <p:sp>
        <p:nvSpPr>
          <p:cNvPr id="22" name="TextBox 22"/>
          <p:cNvSpPr txBox="1"/>
          <p:nvPr/>
        </p:nvSpPr>
        <p:spPr>
          <a:xfrm>
            <a:off x="-488950" y="6946900"/>
            <a:ext cx="6000750" cy="996693"/>
          </a:xfrm>
          <a:prstGeom prst="rect">
            <a:avLst/>
          </a:prstGeom>
        </p:spPr>
        <p:txBody>
          <a:bodyPr lIns="0" tIns="0" rIns="0" bIns="0" rtlCol="0" anchor="t">
            <a:spAutoFit/>
          </a:bodyPr>
          <a:lstStyle/>
          <a:p>
            <a:pPr marL="194309" lvl="1" indent="-97155">
              <a:lnSpc>
                <a:spcPts val="1376"/>
              </a:lnSpc>
              <a:buFont typeface="Arial" pitchFamily="34" charset="0" panose="020B0604020202020204"/>
              <a:buChar char="•"/>
            </a:pPr>
            <a:endParaRPr lang="en-US" sz="899">
              <a:solidFill>
                <a:srgbClr val="525B8B"/>
              </a:solidFill>
              <a:latin typeface="Montserrat Classic" charset="0" panose="020B0604020202020204"/>
            </a:endParaRPr>
          </a:p>
        </p:txBody>
      </p:sp>
      <p:sp>
        <p:nvSpPr>
          <p:cNvPr id="23" name="TextBox 23"/>
          <p:cNvSpPr txBox="1"/>
          <p:nvPr/>
        </p:nvSpPr>
        <p:spPr>
          <a:xfrm>
            <a:off x="253971" y="10202333"/>
            <a:ext cx="756516" cy="169863"/>
          </a:xfrm>
          <a:prstGeom prst="rect">
            <a:avLst/>
          </a:prstGeom>
        </p:spPr>
        <p:txBody>
          <a:bodyPr lIns="0" tIns="0" rIns="0" bIns="0" rtlCol="0" anchor="t">
            <a:spAutoFit/>
          </a:bodyPr>
          <a:lstStyle/>
          <a:p>
            <a:pPr>
              <a:lnSpc>
                <a:spcPts val="1400"/>
              </a:lnSpc>
            </a:pPr>
            <a:r>
              <a:rPr lang="en-US" sz="1000" spc="20">
                <a:solidFill>
                  <a:srgbClr val="000000"/>
                </a:solidFill>
                <a:latin typeface="Open Sans Light"/>
              </a:rPr>
              <a:t>Page 9 of 10</a:t>
            </a:r>
          </a:p>
        </p:txBody>
      </p:sp>
      <p:sp>
        <p:nvSpPr>
          <p:cNvPr id="24" name="TextBox 23"/>
          <p:cNvSpPr txBox="1"/>
          <p:nvPr/>
        </p:nvSpPr>
        <p:spPr>
          <a:xfrm>
            <a:off x="273050" y="4584700"/>
            <a:ext cx="3644767" cy="4420641"/>
          </a:xfrm>
          <a:prstGeom prst="rect">
            <a:avLst/>
          </a:prstGeom>
          <a:noFill/>
        </p:spPr>
        <p:txBody>
          <a:bodyPr wrap="square" rtlCol="0">
            <a:spAutoFit/>
          </a:bodyPr>
          <a:lstStyle/>
          <a:p>
            <a:r>
              <a:rPr lang="en-US" sz="1400"/>
              <a:t>Playhouse Nursery proudly operates three branches across the UAE, located in both Abu Dhabi and Dubai.</a:t>
            </a:r>
          </a:p>
          <a:p>
            <a:endParaRPr lang="en-US" sz="1400"/>
          </a:p>
          <a:p>
            <a:r>
              <a:rPr lang="en-US" sz="1400" b="1"/>
              <a:t> Abu Dhabi Branches:</a:t>
            </a:r>
          </a:p>
          <a:p>
            <a:r>
              <a:rPr lang="en-US" sz="1400"/>
              <a:t>   Al Khalidiya (Corniche): A prime residential area offering convenient access for families.</a:t>
            </a:r>
          </a:p>
          <a:p>
            <a:endParaRPr lang="en-US" sz="1400"/>
          </a:p>
          <a:p>
            <a:r>
              <a:rPr lang="en-US" sz="1400"/>
              <a:t>   Al Reem Island Branch: One of the most prestigious and sought-after locations in the capital.</a:t>
            </a:r>
          </a:p>
          <a:p>
            <a:endParaRPr lang="en-US" sz="1400" b="1"/>
          </a:p>
          <a:p>
            <a:r>
              <a:rPr lang="en-US" sz="1400" b="1"/>
              <a:t> Dubai Branch:</a:t>
            </a:r>
          </a:p>
          <a:p>
            <a:r>
              <a:rPr lang="en-US" sz="1400"/>
              <a:t> </a:t>
            </a:r>
          </a:p>
          <a:p>
            <a:r>
              <a:rPr lang="en-US" sz="1400"/>
              <a:t>Strategically located to serve families in a vibrant and family-friendly community.</a:t>
            </a:r>
          </a:p>
          <a:p>
            <a:endParaRPr lang="en-US" sz="1400"/>
          </a:p>
          <a:p>
            <a:r>
              <a:rPr lang="en-US" sz="1400"/>
              <a:t>Wherever you are, quality early years education is just around the corner! </a:t>
            </a:r>
          </a:p>
          <a:p>
            <a:endParaRPr lang="en-US"/>
          </a:p>
        </p:txBody>
      </p:sp>
      <p:pic>
        <p:nvPicPr>
          <p:cNvPr id="26" name="Picture 25"/>
          <p:cNvPicPr>
            <a:picLocks noChangeAspect="1"/>
          </p:cNvPicPr>
          <p:nvPr/>
        </p:nvPicPr>
        <p:blipFill>
          <a:blip r:embed="rId5"/>
          <a:srcRect/>
          <a:stretch>
            <a:fillRect/>
          </a:stretch>
        </p:blipFill>
        <p:spPr>
          <a:xfrm>
            <a:off x="3930650" y="6108700"/>
            <a:ext cx="3232150" cy="2306686"/>
          </a:xfrm>
          <a:prstGeom prst="rect">
            <a:avLst/>
          </a:prstGeom>
        </p:spPr>
      </p:pic>
      <p:pic>
        <p:nvPicPr>
          <p:cNvPr id="27" name="Picture 26"/>
          <p:cNvPicPr>
            <a:picLocks noChangeAspect="1"/>
          </p:cNvPicPr>
          <p:nvPr/>
        </p:nvPicPr>
        <p:blipFill>
          <a:blip r:embed="rId6"/>
          <a:srcRect/>
          <a:stretch>
            <a:fillRect/>
          </a:stretch>
        </p:blipFill>
        <p:spPr>
          <a:xfrm>
            <a:off x="3987800" y="3664463"/>
            <a:ext cx="3048000" cy="2286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1"/>
          <a:srcRect/>
          <a:stretch>
            <a:fillRect/>
          </a:stretch>
        </p:blipFill>
        <p:spPr>
          <a:xfrm>
            <a:off x="-670588" y="10551220"/>
            <a:ext cx="4330408" cy="515969"/>
          </a:xfrm>
          <a:prstGeom prst="rect">
            <a:avLst/>
          </a:prstGeom>
        </p:spPr>
      </p:pic>
      <p:pic>
        <p:nvPicPr>
          <p:cNvPr id="5" name="Picture 5"/>
          <p:cNvPicPr>
            <a:picLocks noChangeAspect="1"/>
          </p:cNvPicPr>
          <p:nvPr/>
        </p:nvPicPr>
        <p:blipFill>
          <a:blip r:embed="rId1"/>
          <a:srcRect/>
          <a:stretch>
            <a:fillRect/>
          </a:stretch>
        </p:blipFill>
        <p:spPr>
          <a:xfrm>
            <a:off x="3898900" y="-412699"/>
            <a:ext cx="4674408" cy="576702"/>
          </a:xfrm>
          <a:prstGeom prst="rect">
            <a:avLst/>
          </a:prstGeom>
        </p:spPr>
      </p:pic>
      <p:sp>
        <p:nvSpPr>
          <p:cNvPr id="7" name="TextBox 7"/>
          <p:cNvSpPr txBox="1"/>
          <p:nvPr/>
        </p:nvSpPr>
        <p:spPr>
          <a:xfrm>
            <a:off x="577850" y="290715"/>
            <a:ext cx="3738606" cy="369861"/>
          </a:xfrm>
          <a:prstGeom prst="rect">
            <a:avLst/>
          </a:prstGeom>
        </p:spPr>
        <p:txBody>
          <a:bodyPr lIns="0" tIns="0" rIns="0" bIns="0" rtlCol="0" anchor="t">
            <a:spAutoFit/>
          </a:bodyPr>
          <a:lstStyle/>
          <a:p>
            <a:pPr>
              <a:lnSpc>
                <a:spcPts val="2940"/>
              </a:lnSpc>
            </a:pPr>
            <a:endParaRPr lang="en-US" sz="2100">
              <a:solidFill>
                <a:srgbClr val="343434"/>
              </a:solidFill>
              <a:latin typeface="Montserrat Classic Bold"/>
            </a:endParaRPr>
          </a:p>
        </p:txBody>
      </p:sp>
      <p:sp>
        <p:nvSpPr>
          <p:cNvPr id="8" name="TextBox 8"/>
          <p:cNvSpPr txBox="1"/>
          <p:nvPr/>
        </p:nvSpPr>
        <p:spPr>
          <a:xfrm>
            <a:off x="365037" y="910559"/>
            <a:ext cx="3951419" cy="566279"/>
          </a:xfrm>
          <a:prstGeom prst="rect">
            <a:avLst/>
          </a:prstGeom>
        </p:spPr>
        <p:txBody>
          <a:bodyPr lIns="0" tIns="0" rIns="0" bIns="0" rtlCol="0" anchor="t">
            <a:spAutoFit/>
          </a:bodyPr>
          <a:lstStyle/>
          <a:p>
            <a:pPr>
              <a:lnSpc>
                <a:spcPts val="2240"/>
              </a:lnSpc>
            </a:pPr>
            <a:endParaRPr lang="en-US" sz="1600">
              <a:solidFill>
                <a:srgbClr val="343434"/>
              </a:solidFill>
              <a:latin typeface="Montserrat Light"/>
            </a:endParaRPr>
          </a:p>
          <a:p>
            <a:pPr>
              <a:lnSpc>
                <a:spcPts val="2240"/>
              </a:lnSpc>
            </a:pPr>
            <a:endParaRPr lang="en-US" sz="1600">
              <a:solidFill>
                <a:srgbClr val="343434"/>
              </a:solidFill>
              <a:latin typeface="Montserrat Light"/>
            </a:endParaRPr>
          </a:p>
        </p:txBody>
      </p:sp>
      <p:sp>
        <p:nvSpPr>
          <p:cNvPr id="9" name="TextBox 9"/>
          <p:cNvSpPr txBox="1"/>
          <p:nvPr/>
        </p:nvSpPr>
        <p:spPr>
          <a:xfrm>
            <a:off x="2852581" y="7202812"/>
            <a:ext cx="3951419" cy="211246"/>
          </a:xfrm>
          <a:prstGeom prst="rect">
            <a:avLst/>
          </a:prstGeom>
        </p:spPr>
        <p:txBody>
          <a:bodyPr lIns="0" tIns="0" rIns="0" bIns="0" rtlCol="0" anchor="t">
            <a:spAutoFit/>
          </a:bodyPr>
          <a:lstStyle/>
          <a:p>
            <a:pPr algn="r">
              <a:lnSpc>
                <a:spcPts val="1679"/>
              </a:lnSpc>
            </a:pPr>
            <a:endParaRPr lang="en-US" sz="1200">
              <a:solidFill>
                <a:srgbClr val="525B8B"/>
              </a:solidFill>
              <a:latin typeface="Montserrat Classic" charset="0" panose="020B0604020202020204"/>
            </a:endParaRPr>
          </a:p>
        </p:txBody>
      </p:sp>
      <p:sp>
        <p:nvSpPr>
          <p:cNvPr id="10" name="TextBox 10"/>
          <p:cNvSpPr txBox="1"/>
          <p:nvPr/>
        </p:nvSpPr>
        <p:spPr>
          <a:xfrm>
            <a:off x="756000" y="7189477"/>
            <a:ext cx="1007129" cy="211246"/>
          </a:xfrm>
          <a:prstGeom prst="rect">
            <a:avLst/>
          </a:prstGeom>
        </p:spPr>
        <p:txBody>
          <a:bodyPr lIns="0" tIns="0" rIns="0" bIns="0" rtlCol="0" anchor="t">
            <a:spAutoFit/>
          </a:bodyPr>
          <a:lstStyle/>
          <a:p>
            <a:pPr>
              <a:lnSpc>
                <a:spcPts val="1679"/>
              </a:lnSpc>
            </a:pPr>
            <a:r>
              <a:rPr lang="en-US" sz="1200">
                <a:solidFill>
                  <a:srgbClr val="343434"/>
                </a:solidFill>
                <a:latin typeface="Montserrat Classic" charset="0" panose="020B0604020202020204"/>
              </a:rPr>
              <a:t>         </a:t>
            </a:r>
          </a:p>
        </p:txBody>
      </p:sp>
      <p:sp>
        <p:nvSpPr>
          <p:cNvPr id="11" name="TextBox 11"/>
          <p:cNvSpPr txBox="1"/>
          <p:nvPr/>
        </p:nvSpPr>
        <p:spPr>
          <a:xfrm>
            <a:off x="756000" y="7918600"/>
            <a:ext cx="1296691" cy="211246"/>
          </a:xfrm>
          <a:prstGeom prst="rect">
            <a:avLst/>
          </a:prstGeom>
        </p:spPr>
        <p:txBody>
          <a:bodyPr lIns="0" tIns="0" rIns="0" bIns="0" rtlCol="0" anchor="t">
            <a:spAutoFit/>
          </a:bodyPr>
          <a:lstStyle/>
          <a:p>
            <a:pPr>
              <a:lnSpc>
                <a:spcPts val="1679"/>
              </a:lnSpc>
            </a:pPr>
            <a:r>
              <a:rPr lang="en-US" sz="1200">
                <a:solidFill>
                  <a:srgbClr val="343434"/>
                </a:solidFill>
                <a:latin typeface="Montserrat Classic" charset="0" panose="020B0604020202020204"/>
              </a:rPr>
              <a:t>   </a:t>
            </a:r>
          </a:p>
        </p:txBody>
      </p:sp>
      <p:sp>
        <p:nvSpPr>
          <p:cNvPr id="12" name="TextBox 12"/>
          <p:cNvSpPr txBox="1"/>
          <p:nvPr/>
        </p:nvSpPr>
        <p:spPr>
          <a:xfrm>
            <a:off x="4219519" y="7918600"/>
            <a:ext cx="2584481" cy="211246"/>
          </a:xfrm>
          <a:prstGeom prst="rect">
            <a:avLst/>
          </a:prstGeom>
        </p:spPr>
        <p:txBody>
          <a:bodyPr lIns="0" tIns="0" rIns="0" bIns="0" rtlCol="0" anchor="t">
            <a:spAutoFit/>
          </a:bodyPr>
          <a:lstStyle/>
          <a:p>
            <a:pPr algn="r">
              <a:lnSpc>
                <a:spcPts val="1679"/>
              </a:lnSpc>
            </a:pPr>
            <a:endParaRPr lang="en-US" sz="1200">
              <a:solidFill>
                <a:srgbClr val="525B8B"/>
              </a:solidFill>
              <a:latin typeface="Montserrat Classic" charset="0" panose="020B0604020202020204"/>
            </a:endParaRPr>
          </a:p>
        </p:txBody>
      </p:sp>
      <p:sp>
        <p:nvSpPr>
          <p:cNvPr id="13" name="TextBox 13"/>
          <p:cNvSpPr txBox="1"/>
          <p:nvPr/>
        </p:nvSpPr>
        <p:spPr>
          <a:xfrm>
            <a:off x="756000" y="8696890"/>
            <a:ext cx="648345" cy="211246"/>
          </a:xfrm>
          <a:prstGeom prst="rect">
            <a:avLst/>
          </a:prstGeom>
        </p:spPr>
        <p:txBody>
          <a:bodyPr lIns="0" tIns="0" rIns="0" bIns="0" rtlCol="0" anchor="t">
            <a:spAutoFit/>
          </a:bodyPr>
          <a:lstStyle/>
          <a:p>
            <a:pPr>
              <a:lnSpc>
                <a:spcPts val="1679"/>
              </a:lnSpc>
            </a:pPr>
            <a:endParaRPr lang="en-US" sz="1200">
              <a:solidFill>
                <a:srgbClr val="343434"/>
              </a:solidFill>
              <a:latin typeface="Montserrat Classic" charset="0" panose="020B0604020202020204"/>
            </a:endParaRPr>
          </a:p>
        </p:txBody>
      </p:sp>
      <p:sp>
        <p:nvSpPr>
          <p:cNvPr id="14" name="TextBox 14"/>
          <p:cNvSpPr txBox="1"/>
          <p:nvPr/>
        </p:nvSpPr>
        <p:spPr>
          <a:xfrm>
            <a:off x="2852581" y="8696890"/>
            <a:ext cx="3951419" cy="211246"/>
          </a:xfrm>
          <a:prstGeom prst="rect">
            <a:avLst/>
          </a:prstGeom>
        </p:spPr>
        <p:txBody>
          <a:bodyPr lIns="0" tIns="0" rIns="0" bIns="0" rtlCol="0" anchor="t">
            <a:spAutoFit/>
          </a:bodyPr>
          <a:lstStyle/>
          <a:p>
            <a:pPr algn="r">
              <a:lnSpc>
                <a:spcPts val="1679"/>
              </a:lnSpc>
            </a:pPr>
            <a:r>
              <a:rPr lang="en-US" sz="1200">
                <a:solidFill>
                  <a:srgbClr val="525B8B"/>
                </a:solidFill>
                <a:latin typeface="Montserrat Classic" charset="0" panose="020B0604020202020204"/>
              </a:rPr>
              <a:t>e</a:t>
            </a:r>
          </a:p>
        </p:txBody>
      </p:sp>
      <p:sp>
        <p:nvSpPr>
          <p:cNvPr id="15" name="TextBox 15"/>
          <p:cNvSpPr txBox="1"/>
          <p:nvPr/>
        </p:nvSpPr>
        <p:spPr>
          <a:xfrm>
            <a:off x="756000" y="9568122"/>
            <a:ext cx="1669434" cy="211246"/>
          </a:xfrm>
          <a:prstGeom prst="rect">
            <a:avLst/>
          </a:prstGeom>
        </p:spPr>
        <p:txBody>
          <a:bodyPr lIns="0" tIns="0" rIns="0" bIns="0" rtlCol="0" anchor="t">
            <a:spAutoFit/>
          </a:bodyPr>
          <a:lstStyle/>
          <a:p>
            <a:pPr>
              <a:lnSpc>
                <a:spcPts val="1679"/>
              </a:lnSpc>
            </a:pPr>
            <a:endParaRPr lang="en-US" sz="1200">
              <a:solidFill>
                <a:srgbClr val="299CD8"/>
              </a:solidFill>
              <a:latin typeface="Montserrat Classic" charset="0" panose="020B0604020202020204"/>
            </a:endParaRPr>
          </a:p>
        </p:txBody>
      </p:sp>
      <p:sp>
        <p:nvSpPr>
          <p:cNvPr id="16" name="TextBox 16"/>
          <p:cNvSpPr txBox="1"/>
          <p:nvPr/>
        </p:nvSpPr>
        <p:spPr>
          <a:xfrm>
            <a:off x="357301" y="5590229"/>
            <a:ext cx="3541599" cy="3409742"/>
          </a:xfrm>
          <a:prstGeom prst="rect">
            <a:avLst/>
          </a:prstGeom>
        </p:spPr>
        <p:txBody>
          <a:bodyPr lIns="0" tIns="0" rIns="0" bIns="0" rtlCol="0" anchor="t">
            <a:spAutoFit/>
          </a:bodyPr>
          <a:lstStyle/>
          <a:p>
            <a:pPr algn="just">
              <a:lnSpc>
                <a:spcPts val="1679"/>
              </a:lnSpc>
            </a:pPr>
            <a:r>
              <a:rPr lang="en-US" sz="1200" b="1">
                <a:solidFill>
                  <a:schemeClr val="tx1"/>
                </a:solidFill>
                <a:latin typeface="Montserrat Classic" charset="0" panose="020B0604020202020204"/>
              </a:rPr>
              <a:t>Role Play Centers at our setting:</a:t>
            </a:r>
          </a:p>
          <a:p>
            <a:pPr algn="just">
              <a:lnSpc>
                <a:spcPts val="1679"/>
              </a:lnSpc>
            </a:pPr>
            <a:endParaRPr lang="en-US" sz="1200">
              <a:solidFill>
                <a:schemeClr val="tx1"/>
              </a:solidFill>
              <a:latin typeface="Montserrat Classic" charset="0" panose="020B0604020202020204"/>
            </a:endParaRPr>
          </a:p>
          <a:p>
            <a:pPr algn="just">
              <a:lnSpc>
                <a:spcPts val="1679"/>
              </a:lnSpc>
            </a:pPr>
            <a:r>
              <a:rPr lang="en-US" sz="1200">
                <a:solidFill>
                  <a:schemeClr val="tx1"/>
                </a:solidFill>
                <a:latin typeface="Montserrat Classic" charset="0" panose="020B0604020202020204"/>
              </a:rPr>
              <a:t>- Designed to stimulate imagination and support creative development.</a:t>
            </a:r>
          </a:p>
          <a:p>
            <a:pPr algn="just">
              <a:lnSpc>
                <a:spcPts val="1679"/>
              </a:lnSpc>
            </a:pPr>
            <a:r>
              <a:rPr lang="en-US" sz="1200">
                <a:solidFill>
                  <a:schemeClr val="tx1"/>
                </a:solidFill>
                <a:latin typeface="Montserrat Classic" charset="0" panose="020B0604020202020204"/>
              </a:rPr>
              <a:t>- Children explore real-life scenarios like:</a:t>
            </a:r>
          </a:p>
          <a:p>
            <a:pPr algn="just">
              <a:lnSpc>
                <a:spcPts val="1679"/>
              </a:lnSpc>
            </a:pPr>
            <a:r>
              <a:rPr lang="en-US" sz="1200">
                <a:solidFill>
                  <a:schemeClr val="tx1"/>
                </a:solidFill>
                <a:latin typeface="Montserrat Classic" charset="0" panose="020B0604020202020204"/>
              </a:rPr>
              <a:t>  - Home corner (kitchen, baby care)</a:t>
            </a:r>
          </a:p>
          <a:p>
            <a:pPr algn="just">
              <a:lnSpc>
                <a:spcPts val="1679"/>
              </a:lnSpc>
            </a:pPr>
            <a:r>
              <a:rPr lang="en-US" sz="1200">
                <a:solidFill>
                  <a:schemeClr val="tx1"/>
                </a:solidFill>
                <a:latin typeface="Montserrat Classic" charset="0" panose="020B0604020202020204"/>
              </a:rPr>
              <a:t>  - Grocery store / Market</a:t>
            </a:r>
          </a:p>
          <a:p>
            <a:pPr algn="just">
              <a:lnSpc>
                <a:spcPts val="1679"/>
              </a:lnSpc>
            </a:pPr>
            <a:r>
              <a:rPr lang="en-US" sz="1200">
                <a:solidFill>
                  <a:schemeClr val="tx1"/>
                </a:solidFill>
                <a:latin typeface="Montserrat Classic" charset="0" panose="020B0604020202020204"/>
              </a:rPr>
              <a:t>  - Doctor’s clinic / Hospital</a:t>
            </a:r>
          </a:p>
          <a:p>
            <a:pPr algn="just">
              <a:lnSpc>
                <a:spcPts val="1679"/>
              </a:lnSpc>
            </a:pPr>
            <a:r>
              <a:rPr lang="en-US" sz="1200">
                <a:solidFill>
                  <a:schemeClr val="tx1"/>
                </a:solidFill>
                <a:latin typeface="Montserrat Classic" charset="0" panose="020B0604020202020204"/>
              </a:rPr>
              <a:t>  - Construction zone</a:t>
            </a:r>
          </a:p>
          <a:p>
            <a:pPr algn="just">
              <a:lnSpc>
                <a:spcPts val="1679"/>
              </a:lnSpc>
            </a:pPr>
            <a:r>
              <a:rPr lang="en-US" sz="1200">
                <a:solidFill>
                  <a:schemeClr val="tx1"/>
                </a:solidFill>
                <a:latin typeface="Montserrat Classic" charset="0" panose="020B0604020202020204"/>
              </a:rPr>
              <a:t>  - Salon / Beauty corner</a:t>
            </a:r>
          </a:p>
          <a:p>
            <a:pPr algn="just">
              <a:lnSpc>
                <a:spcPts val="1679"/>
              </a:lnSpc>
            </a:pPr>
            <a:r>
              <a:rPr lang="en-US" sz="1200">
                <a:solidFill>
                  <a:schemeClr val="tx1"/>
                </a:solidFill>
                <a:latin typeface="Montserrat Classic" charset="0" panose="020B0604020202020204"/>
              </a:rPr>
              <a:t>- Encourages:</a:t>
            </a:r>
          </a:p>
          <a:p>
            <a:pPr algn="just">
              <a:lnSpc>
                <a:spcPts val="1679"/>
              </a:lnSpc>
            </a:pPr>
            <a:r>
              <a:rPr lang="en-US" sz="1200">
                <a:solidFill>
                  <a:schemeClr val="tx1"/>
                </a:solidFill>
                <a:latin typeface="Montserrat Classic" charset="0" panose="020B0604020202020204"/>
              </a:rPr>
              <a:t>  - Language development</a:t>
            </a:r>
          </a:p>
          <a:p>
            <a:pPr algn="just">
              <a:lnSpc>
                <a:spcPts val="1679"/>
              </a:lnSpc>
            </a:pPr>
            <a:r>
              <a:rPr lang="en-US" sz="1200">
                <a:solidFill>
                  <a:schemeClr val="tx1"/>
                </a:solidFill>
                <a:latin typeface="Montserrat Classic" charset="0" panose="020B0604020202020204"/>
              </a:rPr>
              <a:t>  - Social skills &amp; teamwork</a:t>
            </a:r>
          </a:p>
          <a:p>
            <a:pPr algn="just">
              <a:lnSpc>
                <a:spcPts val="1679"/>
              </a:lnSpc>
            </a:pPr>
            <a:r>
              <a:rPr lang="en-US" sz="1200">
                <a:solidFill>
                  <a:schemeClr val="tx1"/>
                </a:solidFill>
                <a:latin typeface="Montserrat Classic" charset="0" panose="020B0604020202020204"/>
              </a:rPr>
              <a:t>  - Problem-solving</a:t>
            </a:r>
          </a:p>
          <a:p>
            <a:pPr algn="just">
              <a:lnSpc>
                <a:spcPts val="1679"/>
              </a:lnSpc>
            </a:pPr>
            <a:r>
              <a:rPr lang="en-US" sz="1200">
                <a:solidFill>
                  <a:schemeClr val="tx1"/>
                </a:solidFill>
                <a:latin typeface="Montserrat Classic" charset="0" panose="020B0604020202020204"/>
              </a:rPr>
              <a:t>  - Confidence &amp; independence</a:t>
            </a:r>
          </a:p>
          <a:p>
            <a:pPr algn="just">
              <a:lnSpc>
                <a:spcPts val="1679"/>
              </a:lnSpc>
            </a:pPr>
            <a:r>
              <a:rPr lang="en-US" sz="1200">
                <a:solidFill>
                  <a:srgbClr val="299CD8"/>
                </a:solidFill>
                <a:latin typeface="Montserrat Classic" charset="0" panose="020B0604020202020204"/>
              </a:rPr>
              <a:t>- </a:t>
            </a:r>
          </a:p>
        </p:txBody>
      </p:sp>
      <p:sp>
        <p:nvSpPr>
          <p:cNvPr id="17" name="TextBox 16"/>
          <p:cNvSpPr txBox="1"/>
          <p:nvPr/>
        </p:nvSpPr>
        <p:spPr>
          <a:xfrm>
            <a:off x="120650" y="241300"/>
            <a:ext cx="3581400" cy="1799130"/>
          </a:xfrm>
          <a:prstGeom prst="rect">
            <a:avLst/>
          </a:prstGeom>
          <a:noFill/>
        </p:spPr>
        <p:txBody>
          <a:bodyPr wrap="square" rtlCol="0">
            <a:spAutoFit/>
          </a:bodyPr>
          <a:lstStyle/>
          <a:p>
            <a:r>
              <a:rPr lang="en-US" sz="1400"/>
              <a:t>Playhouse Nursery's branches collectively accommodate around 150 children.</a:t>
            </a:r>
          </a:p>
          <a:p>
            <a:r>
              <a:rPr lang="en-US" sz="1400"/>
              <a:t>We proudly welcome children from diverse nationalities, creating a rich, multicultural learning environment.</a:t>
            </a:r>
          </a:p>
          <a:p>
            <a:r>
              <a:rPr lang="en-US" sz="1400"/>
              <a:t>Our settings provide a safe, nurturing and inclusive space where every child is valued and supported.</a:t>
            </a:r>
          </a:p>
        </p:txBody>
      </p:sp>
      <p:pic>
        <p:nvPicPr>
          <p:cNvPr id="19" name="Picture 18"/>
          <p:cNvPicPr>
            <a:picLocks noChangeAspect="1"/>
          </p:cNvPicPr>
          <p:nvPr/>
        </p:nvPicPr>
        <p:blipFill>
          <a:blip r:embed="rId2"/>
          <a:srcRect/>
          <a:stretch>
            <a:fillRect/>
          </a:stretch>
        </p:blipFill>
        <p:spPr>
          <a:xfrm>
            <a:off x="4047276" y="1231900"/>
            <a:ext cx="3119548" cy="2339661"/>
          </a:xfrm>
          <a:prstGeom prst="rect">
            <a:avLst/>
          </a:prstGeom>
        </p:spPr>
      </p:pic>
      <p:pic>
        <p:nvPicPr>
          <p:cNvPr id="20" name="Picture 19"/>
          <p:cNvPicPr>
            <a:picLocks noChangeAspect="1"/>
          </p:cNvPicPr>
          <p:nvPr/>
        </p:nvPicPr>
        <p:blipFill>
          <a:blip r:embed="rId3"/>
          <a:srcRect/>
          <a:stretch>
            <a:fillRect/>
          </a:stretch>
        </p:blipFill>
        <p:spPr>
          <a:xfrm>
            <a:off x="236650" y="2146300"/>
            <a:ext cx="3349399" cy="2443360"/>
          </a:xfrm>
          <a:prstGeom prst="rect">
            <a:avLst/>
          </a:prstGeom>
        </p:spPr>
      </p:pic>
      <p:pic>
        <p:nvPicPr>
          <p:cNvPr id="22" name="Picture 21"/>
          <p:cNvPicPr>
            <a:picLocks noChangeAspect="1"/>
          </p:cNvPicPr>
          <p:nvPr/>
        </p:nvPicPr>
        <p:blipFill>
          <a:blip r:embed="rId4"/>
          <a:srcRect/>
          <a:stretch>
            <a:fillRect/>
          </a:stretch>
        </p:blipFill>
        <p:spPr>
          <a:xfrm>
            <a:off x="4006850" y="4127500"/>
            <a:ext cx="3352800" cy="449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rcRect/>
          <a:stretch>
            <a:fillRect/>
          </a:stretch>
        </p:blipFill>
        <p:spPr>
          <a:xfrm>
            <a:off x="425450" y="469900"/>
            <a:ext cx="2628900" cy="3505200"/>
          </a:xfrm>
          <a:prstGeom prst="rect">
            <a:avLst/>
          </a:prstGeom>
        </p:spPr>
      </p:pic>
      <p:sp>
        <p:nvSpPr>
          <p:cNvPr id="6" name="TextBox 5"/>
          <p:cNvSpPr txBox="1"/>
          <p:nvPr/>
        </p:nvSpPr>
        <p:spPr>
          <a:xfrm>
            <a:off x="3549650" y="241300"/>
            <a:ext cx="3429000" cy="3749734"/>
          </a:xfrm>
          <a:prstGeom prst="rect">
            <a:avLst/>
          </a:prstGeom>
          <a:noFill/>
        </p:spPr>
        <p:txBody>
          <a:bodyPr wrap="square" rtlCol="0">
            <a:spAutoFit/>
          </a:bodyPr>
          <a:lstStyle/>
          <a:p>
            <a:r>
              <a:rPr lang="en-US"/>
              <a:t>Reading &amp; Literacy Corner :</a:t>
            </a:r>
            <a:endParaRPr lang="en-US" sz="1200"/>
          </a:p>
          <a:p>
            <a:endParaRPr lang="en-US" sz="1200"/>
          </a:p>
          <a:p>
            <a:r>
              <a:rPr lang="en-US" sz="1200"/>
              <a:t>- A cozy, quiet space that fosters a love for books and storytelling.  </a:t>
            </a:r>
          </a:p>
          <a:p>
            <a:r>
              <a:rPr lang="en-US" sz="1200"/>
              <a:t>- Stocked with age-appropriate</a:t>
            </a:r>
            <a:r>
              <a:rPr lang="en-US"/>
              <a:t> </a:t>
            </a:r>
            <a:r>
              <a:rPr lang="en-US" sz="1200"/>
              <a:t>storybooks, picture books, and phonics resources.  </a:t>
            </a:r>
          </a:p>
          <a:p>
            <a:r>
              <a:rPr lang="en-US" sz="1200"/>
              <a:t>  - Independent reading  </a:t>
            </a:r>
          </a:p>
          <a:p>
            <a:r>
              <a:rPr lang="en-US" sz="1200"/>
              <a:t>  - Story time with teachers  </a:t>
            </a:r>
          </a:p>
          <a:p>
            <a:r>
              <a:rPr lang="en-US" sz="1200"/>
              <a:t>  - Puppet storytelling  </a:t>
            </a:r>
          </a:p>
          <a:p>
            <a:r>
              <a:rPr lang="en-US" sz="1200"/>
              <a:t>  - Letter recognition games  </a:t>
            </a:r>
          </a:p>
          <a:p>
            <a:r>
              <a:rPr lang="en-US" sz="1200"/>
              <a:t>  - Pre-writing and mark-making activities  </a:t>
            </a:r>
          </a:p>
          <a:p>
            <a:r>
              <a:rPr lang="en-US" sz="1200"/>
              <a:t>- Supports EYFS Communication, Language &amp; Literacy areas by developing:</a:t>
            </a:r>
          </a:p>
          <a:p>
            <a:r>
              <a:rPr lang="en-US" sz="1200"/>
              <a:t>  - Listening and comprehension skills  </a:t>
            </a:r>
          </a:p>
          <a:p>
            <a:r>
              <a:rPr lang="en-US" sz="1200"/>
              <a:t>  - Vocabulary and phonemic awareness  </a:t>
            </a:r>
          </a:p>
          <a:p>
            <a:r>
              <a:rPr lang="en-US" sz="1200"/>
              <a:t>  - Early reading and writing confidence</a:t>
            </a:r>
            <a:r>
              <a:rPr lang="en-US"/>
              <a:t>  </a:t>
            </a:r>
          </a:p>
          <a:p>
            <a:r>
              <a:rPr lang="en-US"/>
              <a:t>-</a:t>
            </a:r>
            <a:r>
              <a:rPr lang="en-US" sz="1200"/>
              <a:t> Encourages calmness, imagination, and a lifelong connection with reading.</a:t>
            </a:r>
          </a:p>
        </p:txBody>
      </p:sp>
      <p:pic>
        <p:nvPicPr>
          <p:cNvPr id="8" name="Picture 7"/>
          <p:cNvPicPr>
            <a:picLocks noChangeAspect="1"/>
          </p:cNvPicPr>
          <p:nvPr/>
        </p:nvPicPr>
        <p:blipFill>
          <a:blip r:embed="rId2"/>
          <a:srcRect/>
          <a:stretch>
            <a:fillRect/>
          </a:stretch>
        </p:blipFill>
        <p:spPr>
          <a:xfrm>
            <a:off x="273050" y="4432300"/>
            <a:ext cx="3200400" cy="2400299"/>
          </a:xfrm>
          <a:prstGeom prst="rect">
            <a:avLst/>
          </a:prstGeom>
        </p:spPr>
      </p:pic>
      <p:pic>
        <p:nvPicPr>
          <p:cNvPr id="9" name="Picture 8"/>
          <p:cNvPicPr>
            <a:picLocks noChangeAspect="1"/>
          </p:cNvPicPr>
          <p:nvPr/>
        </p:nvPicPr>
        <p:blipFill>
          <a:blip r:embed="rId3"/>
          <a:srcRect/>
          <a:stretch>
            <a:fillRect/>
          </a:stretch>
        </p:blipFill>
        <p:spPr>
          <a:xfrm>
            <a:off x="1873250" y="7099300"/>
            <a:ext cx="3602702" cy="2400300"/>
          </a:xfrm>
          <a:prstGeom prst="rect">
            <a:avLst/>
          </a:prstGeom>
        </p:spPr>
      </p:pic>
      <p:pic>
        <p:nvPicPr>
          <p:cNvPr id="10" name="Picture 9"/>
          <p:cNvPicPr>
            <a:picLocks noChangeAspect="1"/>
          </p:cNvPicPr>
          <p:nvPr/>
        </p:nvPicPr>
        <p:blipFill>
          <a:blip r:embed="rId4"/>
          <a:srcRect/>
          <a:stretch>
            <a:fillRect/>
          </a:stretch>
        </p:blipFill>
        <p:spPr>
          <a:xfrm>
            <a:off x="3854450" y="4479585"/>
            <a:ext cx="3602702" cy="23057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450" y="165100"/>
            <a:ext cx="6705600" cy="2286000"/>
            <a:chOff x="0" y="0"/>
            <a:chExt cx="12014200" cy="6473134"/>
          </a:xfrm>
        </p:grpSpPr>
        <p:pic>
          <p:nvPicPr>
            <p:cNvPr id="3" name="Picture 3"/>
            <p:cNvPicPr>
              <a:picLocks noChangeAspect="1"/>
            </p:cNvPicPr>
            <p:nvPr/>
          </p:nvPicPr>
          <p:blipFill>
            <a:blip r:embed="rId1"/>
            <a:srcRect t="26483" b="1677"/>
            <a:stretch/>
          </p:blipFill>
          <p:spPr>
            <a:xfrm>
              <a:off x="0" y="0"/>
              <a:ext cx="12014200" cy="6473134"/>
            </a:xfrm>
            <a:prstGeom prst="rect">
              <a:avLst/>
            </a:prstGeom>
          </p:spPr>
        </p:pic>
      </p:grpSp>
      <p:sp>
        <p:nvSpPr>
          <p:cNvPr id="7" name="TextBox 6"/>
          <p:cNvSpPr txBox="1"/>
          <p:nvPr/>
        </p:nvSpPr>
        <p:spPr>
          <a:xfrm>
            <a:off x="3651251" y="2832100"/>
            <a:ext cx="3632199" cy="6009043"/>
          </a:xfrm>
          <a:prstGeom prst="rect">
            <a:avLst/>
          </a:prstGeom>
          <a:noFill/>
        </p:spPr>
        <p:txBody>
          <a:bodyPr wrap="square" rtlCol="0">
            <a:spAutoFit/>
          </a:bodyPr>
          <a:lstStyle/>
          <a:p>
            <a:r>
              <a:rPr lang="en-US" sz="1400"/>
              <a:t>Our Early Childhood Centers:</a:t>
            </a:r>
          </a:p>
          <a:p>
            <a:endParaRPr lang="en-US" sz="1400"/>
          </a:p>
          <a:p>
            <a:r>
              <a:rPr lang="en-US" sz="1400"/>
              <a:t>★ Playhouse Nursery – Main Branch  </a:t>
            </a:r>
          </a:p>
          <a:p>
            <a:r>
              <a:rPr lang="en-US" sz="1400"/>
              <a:t>📍 Al Khalidiya Street, Villa 11/8  </a:t>
            </a:r>
          </a:p>
          <a:p>
            <a:r>
              <a:rPr lang="en-US" sz="1400"/>
              <a:t>Behind Sheraton Khalidiya Hotel, Abu Dhabi  </a:t>
            </a:r>
          </a:p>
          <a:p>
            <a:r>
              <a:rPr lang="en-US" sz="1400"/>
              <a:t>📞 +971 54 263 2235  </a:t>
            </a:r>
          </a:p>
          <a:p>
            <a:r>
              <a:rPr lang="en-US" sz="1400"/>
              <a:t>✉playhousenurserykhalidiya@gmail.com  </a:t>
            </a:r>
          </a:p>
          <a:p>
            <a:endParaRPr lang="en-US" sz="1400"/>
          </a:p>
          <a:p>
            <a:endParaRPr lang="en-US" sz="1400"/>
          </a:p>
          <a:p>
            <a:endParaRPr lang="en-US" sz="1400"/>
          </a:p>
          <a:p>
            <a:endParaRPr lang="en-US" sz="1400"/>
          </a:p>
          <a:p>
            <a:endParaRPr lang="en-US" sz="1400"/>
          </a:p>
          <a:p>
            <a:endParaRPr lang="en-US" sz="1400"/>
          </a:p>
          <a:p>
            <a:r>
              <a:rPr lang="en-US" sz="1400"/>
              <a:t>★ Playhouse Nursery – Branch 1  </a:t>
            </a:r>
          </a:p>
          <a:p>
            <a:r>
              <a:rPr lang="en-US" sz="1400"/>
              <a:t>📍 Al Reem Island, Marina Square, Tala Tower, Unit G-203  </a:t>
            </a:r>
          </a:p>
          <a:p>
            <a:r>
              <a:rPr lang="en-US" sz="1400"/>
              <a:t>📞 +971 50 562 45 47</a:t>
            </a:r>
          </a:p>
          <a:p>
            <a:r>
              <a:rPr lang="en-US" sz="1400"/>
              <a:t>✉ playhousealreem@gmail.com</a:t>
            </a:r>
          </a:p>
          <a:p>
            <a:endParaRPr lang="en-US" sz="1400"/>
          </a:p>
          <a:p>
            <a:endParaRPr lang="en-US" sz="1400"/>
          </a:p>
          <a:p>
            <a:endParaRPr lang="en-US" sz="1400"/>
          </a:p>
          <a:p>
            <a:endParaRPr lang="en-US" sz="1400"/>
          </a:p>
          <a:p>
            <a:endParaRPr lang="en-US" sz="1400"/>
          </a:p>
          <a:p>
            <a:endParaRPr lang="en-US" sz="1400"/>
          </a:p>
          <a:p>
            <a:r>
              <a:rPr lang="en-US" sz="1400"/>
              <a:t>★ Playhouse Nursery – Dubai Branch  </a:t>
            </a:r>
          </a:p>
          <a:p>
            <a:r>
              <a:rPr lang="en-US" sz="1400"/>
              <a:t>📍 Mirdif Hills Avenue Mall, Dubai  </a:t>
            </a:r>
          </a:p>
          <a:p>
            <a:r>
              <a:rPr lang="en-US" sz="1200"/>
              <a:t>📞 +971 52 982 11 05  </a:t>
            </a:r>
          </a:p>
          <a:p>
            <a:r>
              <a:rPr lang="en-US" sz="1200"/>
              <a:t>✉ playhousenurserymirdif@gmail.com </a:t>
            </a:r>
          </a:p>
        </p:txBody>
      </p:sp>
      <p:pic>
        <p:nvPicPr>
          <p:cNvPr id="8" name="Picture 7"/>
          <p:cNvPicPr>
            <a:picLocks noChangeAspect="1"/>
          </p:cNvPicPr>
          <p:nvPr/>
        </p:nvPicPr>
        <p:blipFill>
          <a:blip r:embed="rId2"/>
          <a:srcRect/>
          <a:stretch>
            <a:fillRect/>
          </a:stretch>
        </p:blipFill>
        <p:spPr>
          <a:xfrm>
            <a:off x="196850" y="7689851"/>
            <a:ext cx="2971800" cy="2228849"/>
          </a:xfrm>
          <a:prstGeom prst="rect">
            <a:avLst/>
          </a:prstGeom>
        </p:spPr>
      </p:pic>
      <p:pic>
        <p:nvPicPr>
          <p:cNvPr id="9" name="Picture 8"/>
          <p:cNvPicPr>
            <a:picLocks noChangeAspect="1"/>
          </p:cNvPicPr>
          <p:nvPr/>
        </p:nvPicPr>
        <p:blipFill>
          <a:blip r:embed="rId3"/>
          <a:srcRect/>
          <a:stretch>
            <a:fillRect/>
          </a:stretch>
        </p:blipFill>
        <p:spPr>
          <a:xfrm>
            <a:off x="281039" y="2832100"/>
            <a:ext cx="3124200" cy="2343149"/>
          </a:xfrm>
          <a:prstGeom prst="rect">
            <a:avLst/>
          </a:prstGeom>
        </p:spPr>
      </p:pic>
      <p:pic>
        <p:nvPicPr>
          <p:cNvPr id="10" name="Picture 9"/>
          <p:cNvPicPr>
            <a:picLocks noChangeAspect="1"/>
          </p:cNvPicPr>
          <p:nvPr/>
        </p:nvPicPr>
        <p:blipFill>
          <a:blip r:embed="rId4"/>
          <a:srcRect/>
          <a:stretch>
            <a:fillRect/>
          </a:stretch>
        </p:blipFill>
        <p:spPr>
          <a:xfrm>
            <a:off x="501650" y="5270500"/>
            <a:ext cx="2598420" cy="2362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833</Words>
  <Application>Microsoft Office PowerPoint</Application>
  <PresentationFormat>Custom</PresentationFormat>
  <Paragraphs>96</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Montserrat Classic</vt:lpstr>
      <vt:lpstr>Montserrat Light</vt:lpstr>
      <vt:lpstr>Calibri</vt:lpstr>
      <vt:lpstr>Arial</vt:lpstr>
      <vt:lpstr>Montserrat Classic Bold</vt:lpstr>
      <vt:lpstr>Montserrat Light Bold</vt:lpstr>
      <vt:lpstr>Open Sans Light Bold</vt:lpstr>
      <vt:lpstr>Open Sans Light</vt:lpstr>
      <vt:lpstr>Lato</vt:lpstr>
      <vt:lpstr>Poppins</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Playhouse Investment Proposal</dc:title>
  <dc:creator>hp</dc:creator>
  <dc:identifier>DAETc3Na520</dc:identifier>
  <cp:lastModifiedBy>MARYNA</cp:lastModifiedBy>
  <cp:revision>10</cp:revision>
  <dcterms:created xsi:type="dcterms:W3CDTF">2006-08-16T00:00:00Z</dcterms:created>
  <dcterms:modified xsi:type="dcterms:W3CDTF">2026-01-14T07:43:41Z</dcterms:modified>
</cp:coreProperties>
</file>